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 id="2147484380" r:id="rId3"/>
  </p:sldMasterIdLst>
  <p:notesMasterIdLst>
    <p:notesMasterId r:id="rId30"/>
  </p:notesMasterIdLst>
  <p:sldIdLst>
    <p:sldId id="256" r:id="rId4"/>
    <p:sldId id="258" r:id="rId5"/>
    <p:sldId id="259" r:id="rId6"/>
    <p:sldId id="262" r:id="rId7"/>
    <p:sldId id="263" r:id="rId8"/>
    <p:sldId id="265" r:id="rId9"/>
    <p:sldId id="311" r:id="rId10"/>
    <p:sldId id="267" r:id="rId11"/>
    <p:sldId id="313" r:id="rId12"/>
    <p:sldId id="312" r:id="rId13"/>
    <p:sldId id="268" r:id="rId14"/>
    <p:sldId id="269" r:id="rId15"/>
    <p:sldId id="270" r:id="rId16"/>
    <p:sldId id="272" r:id="rId17"/>
    <p:sldId id="300" r:id="rId18"/>
    <p:sldId id="298" r:id="rId19"/>
    <p:sldId id="301" r:id="rId20"/>
    <p:sldId id="302" r:id="rId21"/>
    <p:sldId id="297" r:id="rId22"/>
    <p:sldId id="303" r:id="rId23"/>
    <p:sldId id="275" r:id="rId24"/>
    <p:sldId id="276" r:id="rId25"/>
    <p:sldId id="299" r:id="rId26"/>
    <p:sldId id="304" r:id="rId27"/>
    <p:sldId id="283" r:id="rId28"/>
    <p:sldId id="287" r:id="rId29"/>
  </p:sldIdLst>
  <p:sldSz cx="9907588" cy="6858000"/>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1pPr>
    <a:lvl2pPr marL="742950" indent="-28575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2pPr>
    <a:lvl3pPr marL="11430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3pPr>
    <a:lvl4pPr marL="16002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4pPr>
    <a:lvl5pPr marL="2057400" indent="-228600" algn="l" defTabSz="449263" rtl="0" eaLnBrk="0" fontAlgn="base" hangingPunct="0">
      <a:spcBef>
        <a:spcPct val="0"/>
      </a:spcBef>
      <a:spcAft>
        <a:spcPct val="0"/>
      </a:spcAft>
      <a:defRPr kern="1200">
        <a:solidFill>
          <a:schemeClr val="bg1"/>
        </a:solidFill>
        <a:latin typeface="Times New Roman" panose="02020603050405020304" pitchFamily="18" charset="0"/>
        <a:ea typeface="SimSun" panose="02010600030101010101" pitchFamily="2" charset="-122"/>
        <a:cs typeface="+mn-cs"/>
      </a:defRPr>
    </a:lvl5pPr>
    <a:lvl6pPr marL="22860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6pPr>
    <a:lvl7pPr marL="27432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7pPr>
    <a:lvl8pPr marL="32004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8pPr>
    <a:lvl9pPr marL="3657600" algn="l" defTabSz="914400" rtl="0" eaLnBrk="1" latinLnBrk="0" hangingPunct="1">
      <a:defRPr kern="1200">
        <a:solidFill>
          <a:schemeClr val="bg1"/>
        </a:solidFill>
        <a:latin typeface="Times New Roman" panose="02020603050405020304"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CE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902" autoAdjust="0"/>
  </p:normalViewPr>
  <p:slideViewPr>
    <p:cSldViewPr>
      <p:cViewPr varScale="1">
        <p:scale>
          <a:sx n="79" d="100"/>
          <a:sy n="79" d="100"/>
        </p:scale>
        <p:origin x="114" y="636"/>
      </p:cViewPr>
      <p:guideLst>
        <p:guide orient="horz" pos="2160"/>
        <p:guide pos="2880"/>
      </p:guideLst>
    </p:cSldViewPr>
  </p:slideViewPr>
  <p:outlineViewPr>
    <p:cViewPr varScale="1">
      <p:scale>
        <a:sx n="170" d="200"/>
        <a:sy n="170" d="200"/>
      </p:scale>
      <p:origin x="0" y="29406"/>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Доходы бюджета муниципального образования сельское поселение  Лаврентия  </a:t>
            </a:r>
            <a:r>
              <a:rPr lang="ru-RU" dirty="0" smtClean="0"/>
              <a:t>110 512,7</a:t>
            </a:r>
            <a:r>
              <a:rPr lang="ru-RU" baseline="0" dirty="0" smtClean="0"/>
              <a:t> </a:t>
            </a:r>
            <a:r>
              <a:rPr lang="ru-RU" dirty="0" err="1" smtClean="0"/>
              <a:t>тыс.рублей</a:t>
            </a:r>
            <a:endParaRPr lang="ru-RU" dirty="0"/>
          </a:p>
        </c:rich>
      </c:tx>
      <c:layout>
        <c:manualLayout>
          <c:xMode val="edge"/>
          <c:yMode val="edge"/>
          <c:x val="0.25678534393363289"/>
          <c:y val="2.038216560509554E-2"/>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8.7907611548556433E-2"/>
          <c:y val="0.25328044668573729"/>
          <c:w val="0.50964807860555916"/>
          <c:h val="0.59191306142911881"/>
        </c:manualLayout>
      </c:layout>
      <c:pie3DChart>
        <c:varyColors val="1"/>
        <c:ser>
          <c:idx val="0"/>
          <c:order val="0"/>
          <c:tx>
            <c:strRef>
              <c:f>Лист1!$B$1</c:f>
              <c:strCache>
                <c:ptCount val="1"/>
                <c:pt idx="0">
                  <c:v>Доходы бюджета МО сельское поселение Лаврентия 28 162,3 тыс.рублей</c:v>
                </c:pt>
              </c:strCache>
            </c:strRef>
          </c:tx>
          <c:dPt>
            <c:idx val="0"/>
            <c:bubble3D val="0"/>
            <c:extLst>
              <c:ext xmlns:c16="http://schemas.microsoft.com/office/drawing/2014/chart" uri="{C3380CC4-5D6E-409C-BE32-E72D297353CC}">
                <c16:uniqueId val="{00000000-F97E-4BE6-A402-CE668D8019D1}"/>
              </c:ext>
            </c:extLst>
          </c:dPt>
          <c:dPt>
            <c:idx val="1"/>
            <c:bubble3D val="0"/>
            <c:extLst>
              <c:ext xmlns:c16="http://schemas.microsoft.com/office/drawing/2014/chart" uri="{C3380CC4-5D6E-409C-BE32-E72D297353CC}">
                <c16:uniqueId val="{00000001-F97E-4BE6-A402-CE668D8019D1}"/>
              </c:ext>
            </c:extLst>
          </c:dPt>
          <c:dPt>
            <c:idx val="2"/>
            <c:bubble3D val="0"/>
            <c:extLst>
              <c:ext xmlns:c16="http://schemas.microsoft.com/office/drawing/2014/chart" uri="{C3380CC4-5D6E-409C-BE32-E72D297353CC}">
                <c16:uniqueId val="{00000002-F97E-4BE6-A402-CE668D8019D1}"/>
              </c:ext>
            </c:extLst>
          </c:dPt>
          <c:dLbls>
            <c:dLbl>
              <c:idx val="0"/>
              <c:layout>
                <c:manualLayout>
                  <c:x val="-0.10443726507916208"/>
                  <c:y val="-3.680224685290135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7E-4BE6-A402-CE668D8019D1}"/>
                </c:ext>
              </c:extLst>
            </c:dLbl>
            <c:dLbl>
              <c:idx val="1"/>
              <c:layout>
                <c:manualLayout>
                  <c:x val="7.262928981440403E-3"/>
                  <c:y val="-1.6048548071618436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7E-4BE6-A402-CE668D8019D1}"/>
                </c:ext>
              </c:extLst>
            </c:dLbl>
            <c:dLbl>
              <c:idx val="2"/>
              <c:layout>
                <c:manualLayout>
                  <c:x val="1.0104996909638696E-2"/>
                  <c:y val="3.716605298511560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7E-4BE6-A402-CE668D8019D1}"/>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0">
                  <c:v>3,10 %  Налоговые доходы</c:v>
                </c:pt>
                <c:pt idx="1">
                  <c:v>2,81 %  Неналоговые доходы</c:v>
                </c:pt>
                <c:pt idx="2">
                  <c:v>94,08 %  Безвозмездные поступления</c:v>
                </c:pt>
              </c:strCache>
            </c:strRef>
          </c:cat>
          <c:val>
            <c:numRef>
              <c:f>Лист1!$B$2:$B$4</c:f>
              <c:numCache>
                <c:formatCode>#,##0.0</c:formatCode>
                <c:ptCount val="3"/>
                <c:pt idx="0">
                  <c:v>3430.4</c:v>
                </c:pt>
                <c:pt idx="1">
                  <c:v>3109.5</c:v>
                </c:pt>
                <c:pt idx="2">
                  <c:v>103972.8</c:v>
                </c:pt>
              </c:numCache>
            </c:numRef>
          </c:val>
          <c:extLst>
            <c:ext xmlns:c16="http://schemas.microsoft.com/office/drawing/2014/chart" uri="{C3380CC4-5D6E-409C-BE32-E72D297353CC}">
              <c16:uniqueId val="{00000003-F97E-4BE6-A402-CE668D8019D1}"/>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4-F97E-4BE6-A402-CE668D8019D1}"/>
              </c:ext>
            </c:extLst>
          </c:dPt>
          <c:dPt>
            <c:idx val="1"/>
            <c:bubble3D val="0"/>
            <c:extLst>
              <c:ext xmlns:c16="http://schemas.microsoft.com/office/drawing/2014/chart" uri="{C3380CC4-5D6E-409C-BE32-E72D297353CC}">
                <c16:uniqueId val="{00000005-F97E-4BE6-A402-CE668D8019D1}"/>
              </c:ext>
            </c:extLst>
          </c:dPt>
          <c:dPt>
            <c:idx val="2"/>
            <c:bubble3D val="0"/>
            <c:extLst>
              <c:ext xmlns:c16="http://schemas.microsoft.com/office/drawing/2014/chart" uri="{C3380CC4-5D6E-409C-BE32-E72D297353CC}">
                <c16:uniqueId val="{00000006-F97E-4BE6-A402-CE668D8019D1}"/>
              </c:ext>
            </c:extLst>
          </c:dPt>
          <c:cat>
            <c:strRef>
              <c:f>Лист1!$A$2:$A$4</c:f>
              <c:strCache>
                <c:ptCount val="3"/>
                <c:pt idx="0">
                  <c:v>3,10 %  Налоговые доходы</c:v>
                </c:pt>
                <c:pt idx="1">
                  <c:v>2,81 %  Неналоговые доходы</c:v>
                </c:pt>
                <c:pt idx="2">
                  <c:v>94,08 %  Безвозмездные поступления</c:v>
                </c:pt>
              </c:strCache>
            </c:strRef>
          </c:cat>
          <c:val>
            <c:numRef>
              <c:f>Лист1!$C$2:$C$4</c:f>
              <c:numCache>
                <c:formatCode>0.00</c:formatCode>
                <c:ptCount val="3"/>
                <c:pt idx="0">
                  <c:v>3.1040776308967204</c:v>
                </c:pt>
                <c:pt idx="1">
                  <c:v>2.8137037643637339</c:v>
                </c:pt>
                <c:pt idx="2">
                  <c:v>94.082218604739552</c:v>
                </c:pt>
              </c:numCache>
            </c:numRef>
          </c:val>
          <c:extLst>
            <c:ext xmlns:c16="http://schemas.microsoft.com/office/drawing/2014/chart" uri="{C3380CC4-5D6E-409C-BE32-E72D297353CC}">
              <c16:uniqueId val="{00000007-F97E-4BE6-A402-CE668D8019D1}"/>
            </c:ext>
          </c:extLst>
        </c:ser>
        <c:dLbls>
          <c:showLegendKey val="0"/>
          <c:showVal val="0"/>
          <c:showCatName val="0"/>
          <c:showSerName val="0"/>
          <c:showPercent val="0"/>
          <c:showBubbleSize val="0"/>
          <c:showLeaderLines val="1"/>
        </c:dLbls>
      </c:pie3DChart>
      <c:spPr>
        <a:noFill/>
        <a:ln w="25372">
          <a:noFill/>
        </a:ln>
      </c:spPr>
    </c:plotArea>
    <c:legend>
      <c:legendPos val="r"/>
      <c:overlay val="0"/>
    </c:legend>
    <c:plotVisOnly val="1"/>
    <c:dispBlanksAs val="zero"/>
    <c:showDLblsOverMax val="0"/>
  </c:chart>
  <c:txPr>
    <a:bodyPr/>
    <a:lstStyle/>
    <a:p>
      <a:pPr>
        <a:defRPr sz="1798"/>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Доходы бюджета МО сельское поселение Инчоун  </c:v>
                </c:pt>
              </c:strCache>
            </c:strRef>
          </c:tx>
          <c:invertIfNegative val="0"/>
          <c:dLbls>
            <c:dLbl>
              <c:idx val="0"/>
              <c:layout>
                <c:manualLayout>
                  <c:x val="1.4154281670205236E-2"/>
                  <c:y val="-5.8694057226705799E-3"/>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9C-4D7F-AC08-28C69166D60F}"/>
                </c:ext>
              </c:extLst>
            </c:dLbl>
            <c:dLbl>
              <c:idx val="1"/>
              <c:layout>
                <c:manualLayout>
                  <c:x val="8.4925690021230901E-3"/>
                  <c:y val="0"/>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9C-4D7F-AC08-28C69166D60F}"/>
                </c:ext>
              </c:extLst>
            </c:dLbl>
            <c:dLbl>
              <c:idx val="2"/>
              <c:layout>
                <c:manualLayout>
                  <c:x val="1.6985138004246284E-2"/>
                  <c:y val="0"/>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9C-4D7F-AC08-28C69166D60F}"/>
                </c:ext>
              </c:extLst>
            </c:dLbl>
            <c:dLbl>
              <c:idx val="3"/>
              <c:layout>
                <c:manualLayout>
                  <c:x val="8.4925690021231421E-3"/>
                  <c:y val="5.8694057226705799E-3"/>
                </c:manualLayout>
              </c:layout>
              <c:spPr/>
              <c:txPr>
                <a:bodyPr/>
                <a:lstStyle/>
                <a:p>
                  <a:pPr>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9C-4D7F-AC08-28C69166D60F}"/>
                </c:ext>
              </c:extLst>
            </c:dLbl>
            <c:spPr>
              <a:noFill/>
              <a:ln w="25383">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c:v>36930.699999999997</c:v>
                </c:pt>
                <c:pt idx="1">
                  <c:v>132796.70000000001</c:v>
                </c:pt>
                <c:pt idx="2">
                  <c:v>277082.90000000002</c:v>
                </c:pt>
                <c:pt idx="3">
                  <c:v>110512.7</c:v>
                </c:pt>
              </c:numCache>
            </c:numRef>
          </c:val>
          <c:extLst>
            <c:ext xmlns:c16="http://schemas.microsoft.com/office/drawing/2014/chart" uri="{C3380CC4-5D6E-409C-BE32-E72D297353CC}">
              <c16:uniqueId val="{00000004-0A9C-4D7F-AC08-28C69166D60F}"/>
            </c:ext>
          </c:extLst>
        </c:ser>
        <c:dLbls>
          <c:showLegendKey val="0"/>
          <c:showVal val="0"/>
          <c:showCatName val="0"/>
          <c:showSerName val="0"/>
          <c:showPercent val="0"/>
          <c:showBubbleSize val="0"/>
        </c:dLbls>
        <c:gapWidth val="100"/>
        <c:shape val="box"/>
        <c:axId val="218254336"/>
        <c:axId val="218256128"/>
        <c:axId val="0"/>
      </c:bar3DChart>
      <c:catAx>
        <c:axId val="218254336"/>
        <c:scaling>
          <c:orientation val="minMax"/>
        </c:scaling>
        <c:delete val="0"/>
        <c:axPos val="b"/>
        <c:numFmt formatCode="General" sourceLinked="1"/>
        <c:majorTickMark val="out"/>
        <c:minorTickMark val="none"/>
        <c:tickLblPos val="nextTo"/>
        <c:crossAx val="218256128"/>
        <c:crosses val="autoZero"/>
        <c:auto val="1"/>
        <c:lblAlgn val="ctr"/>
        <c:lblOffset val="100"/>
        <c:noMultiLvlLbl val="0"/>
      </c:catAx>
      <c:valAx>
        <c:axId val="218256128"/>
        <c:scaling>
          <c:orientation val="minMax"/>
        </c:scaling>
        <c:delete val="0"/>
        <c:axPos val="l"/>
        <c:majorGridlines/>
        <c:numFmt formatCode="#,##0.0" sourceLinked="1"/>
        <c:majorTickMark val="out"/>
        <c:minorTickMark val="none"/>
        <c:tickLblPos val="nextTo"/>
        <c:crossAx val="218254336"/>
        <c:crosses val="autoZero"/>
        <c:crossBetween val="between"/>
      </c:valAx>
      <c:spPr>
        <a:noFill/>
        <a:ln w="25383">
          <a:noFill/>
        </a:ln>
      </c:spPr>
    </c:plotArea>
    <c:plotVisOnly val="1"/>
    <c:dispBlanksAs val="zero"/>
    <c:showDLblsOverMax val="0"/>
  </c:chart>
  <c:txPr>
    <a:bodyPr/>
    <a:lstStyle/>
    <a:p>
      <a:pPr>
        <a:defRPr sz="1795"/>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layout>
        <c:manualLayout>
          <c:xMode val="edge"/>
          <c:yMode val="edge"/>
          <c:x val="0.26576464988508564"/>
          <c:y val="2.4554963717770575E-2"/>
        </c:manualLayout>
      </c:layout>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налоговых доходов</c:v>
                </c:pt>
              </c:strCache>
            </c:strRef>
          </c:tx>
          <c:dPt>
            <c:idx val="0"/>
            <c:bubble3D val="0"/>
            <c:extLst>
              <c:ext xmlns:c16="http://schemas.microsoft.com/office/drawing/2014/chart" uri="{C3380CC4-5D6E-409C-BE32-E72D297353CC}">
                <c16:uniqueId val="{00000000-018A-45BE-A412-506295ED560B}"/>
              </c:ext>
            </c:extLst>
          </c:dPt>
          <c:dPt>
            <c:idx val="1"/>
            <c:bubble3D val="0"/>
            <c:extLst>
              <c:ext xmlns:c16="http://schemas.microsoft.com/office/drawing/2014/chart" uri="{C3380CC4-5D6E-409C-BE32-E72D297353CC}">
                <c16:uniqueId val="{00000001-018A-45BE-A412-506295ED560B}"/>
              </c:ext>
            </c:extLst>
          </c:dPt>
          <c:dPt>
            <c:idx val="2"/>
            <c:bubble3D val="0"/>
            <c:extLst>
              <c:ext xmlns:c16="http://schemas.microsoft.com/office/drawing/2014/chart" uri="{C3380CC4-5D6E-409C-BE32-E72D297353CC}">
                <c16:uniqueId val="{00000002-018A-45BE-A412-506295ED560B}"/>
              </c:ext>
            </c:extLst>
          </c:dPt>
          <c:dPt>
            <c:idx val="3"/>
            <c:bubble3D val="0"/>
            <c:extLst>
              <c:ext xmlns:c16="http://schemas.microsoft.com/office/drawing/2014/chart" uri="{C3380CC4-5D6E-409C-BE32-E72D297353CC}">
                <c16:uniqueId val="{00000003-018A-45BE-A412-506295ED560B}"/>
              </c:ext>
            </c:extLst>
          </c:dPt>
          <c:dLbls>
            <c:dLbl>
              <c:idx val="0"/>
              <c:layout>
                <c:manualLayout>
                  <c:x val="-9.3686495597028061E-2"/>
                  <c:y val="-0.20525166398399086"/>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8A-45BE-A412-506295ED560B}"/>
                </c:ext>
              </c:extLst>
            </c:dLbl>
            <c:dLbl>
              <c:idx val="1"/>
              <c:layout>
                <c:manualLayout>
                  <c:x val="-6.2322688386666917E-3"/>
                  <c:y val="-1.2806272144158776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8A-45BE-A412-506295ED560B}"/>
                </c:ext>
              </c:extLst>
            </c:dLbl>
            <c:dLbl>
              <c:idx val="2"/>
              <c:layout>
                <c:manualLayout>
                  <c:x val="-8.0408296063629123E-4"/>
                  <c:y val="-0.12341468366177984"/>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8A-45BE-A412-506295ED560B}"/>
                </c:ext>
              </c:extLst>
            </c:dLbl>
            <c:dLbl>
              <c:idx val="3"/>
              <c:layout>
                <c:manualLayout>
                  <c:x val="4.8150059492560189E-2"/>
                  <c:y val="-1.9293997090142737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8A-45BE-A412-506295ED560B}"/>
                </c:ext>
              </c:extLst>
            </c:dLbl>
            <c:dLbl>
              <c:idx val="4"/>
              <c:layout>
                <c:manualLayout>
                  <c:x val="6.9567925416978565E-2"/>
                  <c:y val="-5.8178777376584834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8A-45BE-A412-506295ED560B}"/>
                </c:ext>
              </c:extLst>
            </c:dLbl>
            <c:dLbl>
              <c:idx val="5"/>
              <c:layout>
                <c:manualLayout>
                  <c:x val="-8.2095394177199733E-3"/>
                  <c:y val="-2.773005506758295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8A-45BE-A412-506295ED560B}"/>
                </c:ext>
              </c:extLst>
            </c:dLbl>
            <c:spPr>
              <a:noFill/>
              <a:ln w="2537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5"/>
                <c:pt idx="0">
                  <c:v>77,7 %  Налог на доходы физических лиц</c:v>
                </c:pt>
                <c:pt idx="1">
                  <c:v>0,4 % Налог на совокупный доход</c:v>
                </c:pt>
                <c:pt idx="2">
                  <c:v>1,0 %  Налог на имущество физических лиц</c:v>
                </c:pt>
                <c:pt idx="3">
                  <c:v>19,4 %  Земельный налог</c:v>
                </c:pt>
                <c:pt idx="4">
                  <c:v>1,5 %  Государственная пошлина</c:v>
                </c:pt>
              </c:strCache>
            </c:strRef>
          </c:cat>
          <c:val>
            <c:numRef>
              <c:f>Лист1!$B$2:$B$7</c:f>
              <c:numCache>
                <c:formatCode>0.0</c:formatCode>
                <c:ptCount val="5"/>
                <c:pt idx="0">
                  <c:v>2665.9</c:v>
                </c:pt>
                <c:pt idx="1">
                  <c:v>13</c:v>
                </c:pt>
                <c:pt idx="2">
                  <c:v>34.5</c:v>
                </c:pt>
                <c:pt idx="3">
                  <c:v>667</c:v>
                </c:pt>
                <c:pt idx="4">
                  <c:v>50</c:v>
                </c:pt>
              </c:numCache>
            </c:numRef>
          </c:val>
          <c:extLst>
            <c:ext xmlns:c16="http://schemas.microsoft.com/office/drawing/2014/chart" uri="{C3380CC4-5D6E-409C-BE32-E72D297353CC}">
              <c16:uniqueId val="{00000006-018A-45BE-A412-506295ED560B}"/>
            </c:ext>
          </c:extLst>
        </c:ser>
        <c:ser>
          <c:idx val="1"/>
          <c:order val="1"/>
          <c:tx>
            <c:strRef>
              <c:f>Лист1!$C$1</c:f>
              <c:strCache>
                <c:ptCount val="1"/>
                <c:pt idx="0">
                  <c:v>Столбец1</c:v>
                </c:pt>
              </c:strCache>
            </c:strRef>
          </c:tx>
          <c:dPt>
            <c:idx val="0"/>
            <c:bubble3D val="0"/>
            <c:extLst>
              <c:ext xmlns:c16="http://schemas.microsoft.com/office/drawing/2014/chart" uri="{C3380CC4-5D6E-409C-BE32-E72D297353CC}">
                <c16:uniqueId val="{00000007-018A-45BE-A412-506295ED560B}"/>
              </c:ext>
            </c:extLst>
          </c:dPt>
          <c:dPt>
            <c:idx val="1"/>
            <c:bubble3D val="0"/>
            <c:extLst>
              <c:ext xmlns:c16="http://schemas.microsoft.com/office/drawing/2014/chart" uri="{C3380CC4-5D6E-409C-BE32-E72D297353CC}">
                <c16:uniqueId val="{00000008-018A-45BE-A412-506295ED560B}"/>
              </c:ext>
            </c:extLst>
          </c:dPt>
          <c:dPt>
            <c:idx val="2"/>
            <c:bubble3D val="0"/>
            <c:extLst>
              <c:ext xmlns:c16="http://schemas.microsoft.com/office/drawing/2014/chart" uri="{C3380CC4-5D6E-409C-BE32-E72D297353CC}">
                <c16:uniqueId val="{00000009-018A-45BE-A412-506295ED560B}"/>
              </c:ext>
            </c:extLst>
          </c:dPt>
          <c:dPt>
            <c:idx val="3"/>
            <c:bubble3D val="0"/>
            <c:extLst>
              <c:ext xmlns:c16="http://schemas.microsoft.com/office/drawing/2014/chart" uri="{C3380CC4-5D6E-409C-BE32-E72D297353CC}">
                <c16:uniqueId val="{0000000A-018A-45BE-A412-506295ED560B}"/>
              </c:ext>
            </c:extLst>
          </c:dPt>
          <c:cat>
            <c:strRef>
              <c:f>Лист1!$A$2:$A$7</c:f>
              <c:strCache>
                <c:ptCount val="5"/>
                <c:pt idx="0">
                  <c:v>77,7 %  Налог на доходы физических лиц</c:v>
                </c:pt>
                <c:pt idx="1">
                  <c:v>0,4 % Налог на совокупный доход</c:v>
                </c:pt>
                <c:pt idx="2">
                  <c:v>1,0 %  Налог на имущество физических лиц</c:v>
                </c:pt>
                <c:pt idx="3">
                  <c:v>19,4 %  Земельный налог</c:v>
                </c:pt>
                <c:pt idx="4">
                  <c:v>1,5 %  Государственная пошлина</c:v>
                </c:pt>
              </c:strCache>
            </c:strRef>
          </c:cat>
          <c:val>
            <c:numRef>
              <c:f>Лист1!$C$2:$C$7</c:f>
              <c:numCache>
                <c:formatCode>0.0</c:formatCode>
                <c:ptCount val="5"/>
                <c:pt idx="0">
                  <c:v>77.713969216417908</c:v>
                </c:pt>
                <c:pt idx="1">
                  <c:v>0.37896455223880599</c:v>
                </c:pt>
                <c:pt idx="2">
                  <c:v>1.005713619402985</c:v>
                </c:pt>
                <c:pt idx="3">
                  <c:v>19.443796641791046</c:v>
                </c:pt>
                <c:pt idx="4">
                  <c:v>1.4575559701492538</c:v>
                </c:pt>
              </c:numCache>
            </c:numRef>
          </c:val>
          <c:extLst>
            <c:ext xmlns:c16="http://schemas.microsoft.com/office/drawing/2014/chart" uri="{C3380CC4-5D6E-409C-BE32-E72D297353CC}">
              <c16:uniqueId val="{0000000B-018A-45BE-A412-506295ED560B}"/>
            </c:ext>
          </c:extLst>
        </c:ser>
        <c:dLbls>
          <c:showLegendKey val="0"/>
          <c:showVal val="0"/>
          <c:showCatName val="0"/>
          <c:showSerName val="0"/>
          <c:showPercent val="0"/>
          <c:showBubbleSize val="0"/>
          <c:showLeaderLines val="1"/>
        </c:dLbls>
      </c:pie3DChart>
      <c:spPr>
        <a:noFill/>
        <a:ln w="25372">
          <a:noFill/>
        </a:ln>
      </c:spPr>
    </c:plotArea>
    <c:legend>
      <c:legendPos val="r"/>
      <c:layout>
        <c:manualLayout>
          <c:xMode val="edge"/>
          <c:yMode val="edge"/>
          <c:x val="0.64857791739763093"/>
          <c:y val="0.15351570943337967"/>
          <c:w val="0.340362884691227"/>
          <c:h val="0.7226306546240544"/>
        </c:manualLayout>
      </c:layout>
      <c:overlay val="0"/>
    </c:legend>
    <c:plotVisOnly val="1"/>
    <c:dispBlanksAs val="zero"/>
    <c:showDLblsOverMax val="0"/>
  </c:chart>
  <c:txPr>
    <a:bodyPr/>
    <a:lstStyle/>
    <a:p>
      <a:pPr>
        <a:defRPr sz="1798"/>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налоговых доходов</c:v>
                </c:pt>
              </c:strCache>
            </c:strRef>
          </c:tx>
          <c:invertIfNegative val="0"/>
          <c:dLbls>
            <c:dLbl>
              <c:idx val="3"/>
              <c:spPr/>
              <c:txPr>
                <a:bodyPr/>
                <a:lstStyle/>
                <a:p>
                  <a:pPr>
                    <a:defRPr/>
                  </a:pPr>
                  <a:endParaRPr lang="ru-RU"/>
                </a:p>
              </c:txPr>
              <c:showLegendKey val="0"/>
              <c:showVal val="1"/>
              <c:showCatName val="0"/>
              <c:showSerName val="0"/>
              <c:showPercent val="0"/>
              <c:showBubbleSize val="0"/>
              <c:extLst>
                <c:ext xmlns:c16="http://schemas.microsoft.com/office/drawing/2014/chart" uri="{C3380CC4-5D6E-409C-BE32-E72D297353CC}">
                  <c16:uniqueId val="{00000000-9D48-4262-99BA-6A1BDA3C6244}"/>
                </c:ext>
              </c:extLst>
            </c:dLbl>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General</c:formatCode>
                <c:ptCount val="4"/>
                <c:pt idx="0" formatCode="0.0">
                  <c:v>2385.6</c:v>
                </c:pt>
                <c:pt idx="1">
                  <c:v>2659.8</c:v>
                </c:pt>
                <c:pt idx="2">
                  <c:v>2904</c:v>
                </c:pt>
                <c:pt idx="3">
                  <c:v>3430.4</c:v>
                </c:pt>
              </c:numCache>
            </c:numRef>
          </c:val>
          <c:extLst>
            <c:ext xmlns:c16="http://schemas.microsoft.com/office/drawing/2014/chart" uri="{C3380CC4-5D6E-409C-BE32-E72D297353CC}">
              <c16:uniqueId val="{00000001-5FDB-456A-9062-2F93B48F3923}"/>
            </c:ext>
          </c:extLst>
        </c:ser>
        <c:dLbls>
          <c:showLegendKey val="0"/>
          <c:showVal val="0"/>
          <c:showCatName val="0"/>
          <c:showSerName val="0"/>
          <c:showPercent val="0"/>
          <c:showBubbleSize val="0"/>
        </c:dLbls>
        <c:gapWidth val="100"/>
        <c:shape val="box"/>
        <c:axId val="218362624"/>
        <c:axId val="218364160"/>
        <c:axId val="0"/>
      </c:bar3DChart>
      <c:catAx>
        <c:axId val="218362624"/>
        <c:scaling>
          <c:orientation val="minMax"/>
        </c:scaling>
        <c:delete val="0"/>
        <c:axPos val="b"/>
        <c:numFmt formatCode="General" sourceLinked="1"/>
        <c:majorTickMark val="out"/>
        <c:minorTickMark val="none"/>
        <c:tickLblPos val="nextTo"/>
        <c:crossAx val="218364160"/>
        <c:crosses val="autoZero"/>
        <c:auto val="1"/>
        <c:lblAlgn val="ctr"/>
        <c:lblOffset val="100"/>
        <c:noMultiLvlLbl val="0"/>
      </c:catAx>
      <c:valAx>
        <c:axId val="218364160"/>
        <c:scaling>
          <c:orientation val="minMax"/>
        </c:scaling>
        <c:delete val="0"/>
        <c:axPos val="l"/>
        <c:majorGridlines/>
        <c:numFmt formatCode="0.0" sourceLinked="1"/>
        <c:majorTickMark val="out"/>
        <c:minorTickMark val="none"/>
        <c:tickLblPos val="nextTo"/>
        <c:crossAx val="218362624"/>
        <c:crosses val="autoZero"/>
        <c:crossBetween val="between"/>
      </c:valAx>
      <c:spPr>
        <a:noFill/>
        <a:ln w="25364">
          <a:noFill/>
        </a:ln>
      </c:spPr>
    </c:plotArea>
    <c:plotVisOnly val="1"/>
    <c:dispBlanksAs val="zero"/>
    <c:showDLblsOverMax val="0"/>
  </c:chart>
  <c:txPr>
    <a:bodyPr/>
    <a:lstStyle/>
    <a:p>
      <a:pPr>
        <a:defRPr sz="1793"/>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неналоговых доходов</c:v>
                </c:pt>
              </c:strCache>
            </c:strRef>
          </c:tx>
          <c:invertIfNegative val="0"/>
          <c:dLbls>
            <c:spPr>
              <a:noFill/>
              <a:ln w="2536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formatCode="General">
                  <c:v>2385.6</c:v>
                </c:pt>
                <c:pt idx="1">
                  <c:v>2659.8</c:v>
                </c:pt>
                <c:pt idx="2">
                  <c:v>4155.8999999999996</c:v>
                </c:pt>
                <c:pt idx="3">
                  <c:v>3109.5</c:v>
                </c:pt>
              </c:numCache>
            </c:numRef>
          </c:val>
          <c:extLst>
            <c:ext xmlns:c16="http://schemas.microsoft.com/office/drawing/2014/chart" uri="{C3380CC4-5D6E-409C-BE32-E72D297353CC}">
              <c16:uniqueId val="{00000000-6710-493E-8091-4828C3639643}"/>
            </c:ext>
          </c:extLst>
        </c:ser>
        <c:dLbls>
          <c:showLegendKey val="0"/>
          <c:showVal val="0"/>
          <c:showCatName val="0"/>
          <c:showSerName val="0"/>
          <c:showPercent val="0"/>
          <c:showBubbleSize val="0"/>
        </c:dLbls>
        <c:gapWidth val="100"/>
        <c:shape val="box"/>
        <c:axId val="218093824"/>
        <c:axId val="218370048"/>
        <c:axId val="0"/>
      </c:bar3DChart>
      <c:catAx>
        <c:axId val="218093824"/>
        <c:scaling>
          <c:orientation val="minMax"/>
        </c:scaling>
        <c:delete val="0"/>
        <c:axPos val="b"/>
        <c:numFmt formatCode="General" sourceLinked="1"/>
        <c:majorTickMark val="out"/>
        <c:minorTickMark val="none"/>
        <c:tickLblPos val="nextTo"/>
        <c:crossAx val="218370048"/>
        <c:crosses val="autoZero"/>
        <c:auto val="1"/>
        <c:lblAlgn val="ctr"/>
        <c:lblOffset val="100"/>
        <c:noMultiLvlLbl val="0"/>
      </c:catAx>
      <c:valAx>
        <c:axId val="218370048"/>
        <c:scaling>
          <c:orientation val="minMax"/>
        </c:scaling>
        <c:delete val="0"/>
        <c:axPos val="l"/>
        <c:majorGridlines/>
        <c:numFmt formatCode="General" sourceLinked="1"/>
        <c:majorTickMark val="out"/>
        <c:minorTickMark val="none"/>
        <c:tickLblPos val="nextTo"/>
        <c:crossAx val="218093824"/>
        <c:crosses val="autoZero"/>
        <c:crossBetween val="between"/>
      </c:valAx>
      <c:spPr>
        <a:noFill/>
        <a:ln w="25364">
          <a:noFill/>
        </a:ln>
      </c:spPr>
    </c:plotArea>
    <c:plotVisOnly val="1"/>
    <c:dispBlanksAs val="zero"/>
    <c:showDLblsOverMax val="0"/>
  </c:chart>
  <c:txPr>
    <a:bodyPr/>
    <a:lstStyle/>
    <a:p>
      <a:pPr>
        <a:defRPr sz="1797"/>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overlay val="0"/>
    </c:title>
    <c:autoTitleDeleted val="0"/>
    <c:view3D>
      <c:rotX val="30"/>
      <c:rotY val="0"/>
      <c:rAngAx val="0"/>
      <c:perspective val="0"/>
    </c:view3D>
    <c:floor>
      <c:thickness val="0"/>
    </c:floor>
    <c:sideWall>
      <c:thickness val="0"/>
    </c:sideWall>
    <c:backWall>
      <c:thickness val="0"/>
    </c:backWall>
    <c:plotArea>
      <c:layout/>
      <c:pie3DChart>
        <c:varyColors val="1"/>
        <c:ser>
          <c:idx val="0"/>
          <c:order val="0"/>
          <c:tx>
            <c:strRef>
              <c:f>Лист1!$B$1</c:f>
              <c:strCache>
                <c:ptCount val="1"/>
                <c:pt idx="0">
                  <c:v>Структура безвозмездных поступлений</c:v>
                </c:pt>
              </c:strCache>
            </c:strRef>
          </c:tx>
          <c:dPt>
            <c:idx val="0"/>
            <c:bubble3D val="0"/>
            <c:extLst>
              <c:ext xmlns:c16="http://schemas.microsoft.com/office/drawing/2014/chart" uri="{C3380CC4-5D6E-409C-BE32-E72D297353CC}">
                <c16:uniqueId val="{00000000-949F-4652-90DD-C6EB3699CFCE}"/>
              </c:ext>
            </c:extLst>
          </c:dPt>
          <c:dPt>
            <c:idx val="1"/>
            <c:bubble3D val="0"/>
            <c:extLst>
              <c:ext xmlns:c16="http://schemas.microsoft.com/office/drawing/2014/chart" uri="{C3380CC4-5D6E-409C-BE32-E72D297353CC}">
                <c16:uniqueId val="{00000001-949F-4652-90DD-C6EB3699CFCE}"/>
              </c:ext>
            </c:extLst>
          </c:dPt>
          <c:dPt>
            <c:idx val="2"/>
            <c:bubble3D val="0"/>
            <c:extLst>
              <c:ext xmlns:c16="http://schemas.microsoft.com/office/drawing/2014/chart" uri="{C3380CC4-5D6E-409C-BE32-E72D297353CC}">
                <c16:uniqueId val="{00000002-949F-4652-90DD-C6EB3699CFCE}"/>
              </c:ext>
            </c:extLst>
          </c:dPt>
          <c:dLbls>
            <c:dLbl>
              <c:idx val="1"/>
              <c:layout>
                <c:manualLayout>
                  <c:x val="-1.4154281670205238E-3"/>
                  <c:y val="-0.23854187588261833"/>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9F-4652-90DD-C6EB3699CFCE}"/>
                </c:ext>
              </c:extLst>
            </c:dLbl>
            <c:dLbl>
              <c:idx val="2"/>
              <c:layout>
                <c:manualLayout>
                  <c:x val="3.6572240926147366E-2"/>
                  <c:y val="-2.578631343005679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49F-4652-90DD-C6EB3699CFCE}"/>
                </c:ext>
              </c:extLst>
            </c:dLbl>
            <c:dLbl>
              <c:idx val="3"/>
              <c:layout>
                <c:manualLayout>
                  <c:x val="7.0710094058396844E-2"/>
                  <c:y val="-2.9034291305916081E-2"/>
                </c:manualLayout>
              </c:layout>
              <c:spPr/>
              <c:txPr>
                <a:bodyPr/>
                <a:lstStyle/>
                <a:p>
                  <a:pPr>
                    <a:defRPr/>
                  </a:pPr>
                  <a:endParaRPr lang="ru-RU"/>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9F-4652-90DD-C6EB3699CFCE}"/>
                </c:ext>
              </c:extLst>
            </c:dLbl>
            <c:spPr>
              <a:noFill/>
              <a:ln w="25352">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2"/>
                <c:pt idx="0">
                  <c:v>0,4 % Субвенция на осуществление первичного воинского учета</c:v>
                </c:pt>
                <c:pt idx="1">
                  <c:v>99,6 % Прочие межбюджетные трансферты, передаваемые бюжджетам сельских поселений</c:v>
                </c:pt>
              </c:strCache>
            </c:strRef>
          </c:cat>
          <c:val>
            <c:numRef>
              <c:f>Лист1!$B$2:$B$4</c:f>
              <c:numCache>
                <c:formatCode>General</c:formatCode>
                <c:ptCount val="2"/>
                <c:pt idx="0">
                  <c:v>417.9</c:v>
                </c:pt>
                <c:pt idx="1">
                  <c:v>103554.9</c:v>
                </c:pt>
              </c:numCache>
            </c:numRef>
          </c:val>
          <c:extLst>
            <c:ext xmlns:c16="http://schemas.microsoft.com/office/drawing/2014/chart" uri="{C3380CC4-5D6E-409C-BE32-E72D297353CC}">
              <c16:uniqueId val="{00000004-949F-4652-90DD-C6EB3699CFCE}"/>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949F-4652-90DD-C6EB3699CFCE}"/>
              </c:ext>
            </c:extLst>
          </c:dPt>
          <c:dPt>
            <c:idx val="1"/>
            <c:bubble3D val="0"/>
            <c:extLst>
              <c:ext xmlns:c16="http://schemas.microsoft.com/office/drawing/2014/chart" uri="{C3380CC4-5D6E-409C-BE32-E72D297353CC}">
                <c16:uniqueId val="{00000006-949F-4652-90DD-C6EB3699CFCE}"/>
              </c:ext>
            </c:extLst>
          </c:dPt>
          <c:dPt>
            <c:idx val="2"/>
            <c:bubble3D val="0"/>
            <c:extLst>
              <c:ext xmlns:c16="http://schemas.microsoft.com/office/drawing/2014/chart" uri="{C3380CC4-5D6E-409C-BE32-E72D297353CC}">
                <c16:uniqueId val="{00000007-949F-4652-90DD-C6EB3699CFCE}"/>
              </c:ext>
            </c:extLst>
          </c:dPt>
          <c:cat>
            <c:strRef>
              <c:f>Лист1!$A$2:$A$4</c:f>
              <c:strCache>
                <c:ptCount val="2"/>
                <c:pt idx="0">
                  <c:v>0,4 % Субвенция на осуществление первичного воинского учета</c:v>
                </c:pt>
                <c:pt idx="1">
                  <c:v>99,6 % Прочие межбюджетные трансферты, передаваемые бюжджетам сельских поселений</c:v>
                </c:pt>
              </c:strCache>
            </c:strRef>
          </c:cat>
          <c:val>
            <c:numRef>
              <c:f>Лист1!$C$2:$C$4</c:f>
              <c:numCache>
                <c:formatCode>0.00</c:formatCode>
                <c:ptCount val="2"/>
                <c:pt idx="0">
                  <c:v>0.40193204376529251</c:v>
                </c:pt>
                <c:pt idx="1">
                  <c:v>99.598067956234715</c:v>
                </c:pt>
              </c:numCache>
            </c:numRef>
          </c:val>
          <c:extLst>
            <c:ext xmlns:c16="http://schemas.microsoft.com/office/drawing/2014/chart" uri="{C3380CC4-5D6E-409C-BE32-E72D297353CC}">
              <c16:uniqueId val="{00000008-949F-4652-90DD-C6EB3699CFCE}"/>
            </c:ext>
          </c:extLst>
        </c:ser>
        <c:dLbls>
          <c:showLegendKey val="0"/>
          <c:showVal val="0"/>
          <c:showCatName val="0"/>
          <c:showSerName val="0"/>
          <c:showPercent val="0"/>
          <c:showBubbleSize val="0"/>
          <c:showLeaderLines val="1"/>
        </c:dLbls>
      </c:pie3DChart>
      <c:spPr>
        <a:noFill/>
        <a:ln w="25352">
          <a:noFill/>
        </a:ln>
      </c:spPr>
    </c:plotArea>
    <c:legend>
      <c:legendPos val="r"/>
      <c:layout>
        <c:manualLayout>
          <c:xMode val="edge"/>
          <c:yMode val="edge"/>
          <c:x val="0.65407046812679703"/>
          <c:y val="9.8058133794728178E-2"/>
          <c:w val="0.33045493385437108"/>
          <c:h val="0.90194186620527173"/>
        </c:manualLayout>
      </c:layout>
      <c:overlay val="0"/>
    </c:legend>
    <c:plotVisOnly val="1"/>
    <c:dispBlanksAs val="zero"/>
    <c:showDLblsOverMax val="0"/>
  </c:chart>
  <c:txPr>
    <a:bodyPr/>
    <a:lstStyle/>
    <a:p>
      <a:pPr>
        <a:defRPr sz="1797"/>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Структура безвозмездных поступлений</c:v>
                </c:pt>
              </c:strCache>
            </c:strRef>
          </c:tx>
          <c:invertIfNegative val="0"/>
          <c:dLbls>
            <c:spPr>
              <a:noFill/>
              <a:ln w="25349">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formatCode="General">
                  <c:v>32157.9</c:v>
                </c:pt>
                <c:pt idx="1">
                  <c:v>128855</c:v>
                </c:pt>
                <c:pt idx="2" formatCode="General">
                  <c:v>270023</c:v>
                </c:pt>
                <c:pt idx="3" formatCode="General">
                  <c:v>103972.8</c:v>
                </c:pt>
              </c:numCache>
            </c:numRef>
          </c:val>
          <c:extLst>
            <c:ext xmlns:c16="http://schemas.microsoft.com/office/drawing/2014/chart" uri="{C3380CC4-5D6E-409C-BE32-E72D297353CC}">
              <c16:uniqueId val="{00000000-2E65-42FF-968C-471B3D057F48}"/>
            </c:ext>
          </c:extLst>
        </c:ser>
        <c:dLbls>
          <c:showLegendKey val="0"/>
          <c:showVal val="0"/>
          <c:showCatName val="0"/>
          <c:showSerName val="0"/>
          <c:showPercent val="0"/>
          <c:showBubbleSize val="0"/>
        </c:dLbls>
        <c:gapWidth val="100"/>
        <c:shape val="box"/>
        <c:axId val="202920704"/>
        <c:axId val="202922240"/>
        <c:axId val="0"/>
      </c:bar3DChart>
      <c:catAx>
        <c:axId val="202920704"/>
        <c:scaling>
          <c:orientation val="minMax"/>
        </c:scaling>
        <c:delete val="0"/>
        <c:axPos val="b"/>
        <c:numFmt formatCode="General" sourceLinked="1"/>
        <c:majorTickMark val="out"/>
        <c:minorTickMark val="none"/>
        <c:tickLblPos val="nextTo"/>
        <c:crossAx val="202922240"/>
        <c:crosses val="autoZero"/>
        <c:auto val="1"/>
        <c:lblAlgn val="ctr"/>
        <c:lblOffset val="100"/>
        <c:noMultiLvlLbl val="0"/>
      </c:catAx>
      <c:valAx>
        <c:axId val="202922240"/>
        <c:scaling>
          <c:orientation val="minMax"/>
        </c:scaling>
        <c:delete val="0"/>
        <c:axPos val="l"/>
        <c:majorGridlines/>
        <c:numFmt formatCode="General" sourceLinked="1"/>
        <c:majorTickMark val="out"/>
        <c:minorTickMark val="none"/>
        <c:tickLblPos val="nextTo"/>
        <c:crossAx val="202920704"/>
        <c:crosses val="autoZero"/>
        <c:crossBetween val="between"/>
      </c:valAx>
      <c:spPr>
        <a:noFill/>
        <a:ln w="25349">
          <a:noFill/>
        </a:ln>
      </c:spPr>
    </c:plotArea>
    <c:plotVisOnly val="1"/>
    <c:dispBlanksAs val="zero"/>
    <c:showDLblsOverMax val="0"/>
  </c:chart>
  <c:txPr>
    <a:bodyPr/>
    <a:lstStyle/>
    <a:p>
      <a:pPr>
        <a:defRPr sz="1796"/>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u-RU" dirty="0"/>
              <a:t>Расходы бюджета муниципального образования сельское поселение Лаврентия </a:t>
            </a:r>
            <a:r>
              <a:rPr lang="ru-RU" dirty="0" smtClean="0"/>
              <a:t>113 935,6тыс.рублей</a:t>
            </a:r>
            <a:endParaRPr lang="ru-RU" dirty="0"/>
          </a:p>
        </c:rich>
      </c:tx>
      <c:layout>
        <c:manualLayout>
          <c:xMode val="edge"/>
          <c:yMode val="edge"/>
          <c:x val="0.2207758347313154"/>
          <c:y val="0"/>
        </c:manualLayout>
      </c:layout>
      <c:overlay val="0"/>
    </c:title>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0"/>
          <c:y val="0.17281164791191997"/>
          <c:w val="0.58055619470729636"/>
          <c:h val="0.74640193617985551"/>
        </c:manualLayout>
      </c:layout>
      <c:pie3DChart>
        <c:varyColors val="1"/>
        <c:ser>
          <c:idx val="0"/>
          <c:order val="0"/>
          <c:tx>
            <c:strRef>
              <c:f>Лист1!$B$1</c:f>
              <c:strCache>
                <c:ptCount val="1"/>
                <c:pt idx="0">
                  <c:v>Расходы бюджета муниципального образования сельское поселение Лаврентия 13 106,9 тыс.рублей</c:v>
                </c:pt>
              </c:strCache>
            </c:strRef>
          </c:tx>
          <c:dPt>
            <c:idx val="0"/>
            <c:bubble3D val="0"/>
            <c:extLst>
              <c:ext xmlns:c16="http://schemas.microsoft.com/office/drawing/2014/chart" uri="{C3380CC4-5D6E-409C-BE32-E72D297353CC}">
                <c16:uniqueId val="{00000000-7524-49B8-8A45-D245642C2158}"/>
              </c:ext>
            </c:extLst>
          </c:dPt>
          <c:dPt>
            <c:idx val="1"/>
            <c:bubble3D val="0"/>
            <c:extLst>
              <c:ext xmlns:c16="http://schemas.microsoft.com/office/drawing/2014/chart" uri="{C3380CC4-5D6E-409C-BE32-E72D297353CC}">
                <c16:uniqueId val="{00000001-7524-49B8-8A45-D245642C2158}"/>
              </c:ext>
            </c:extLst>
          </c:dPt>
          <c:dPt>
            <c:idx val="2"/>
            <c:bubble3D val="0"/>
            <c:extLst>
              <c:ext xmlns:c16="http://schemas.microsoft.com/office/drawing/2014/chart" uri="{C3380CC4-5D6E-409C-BE32-E72D297353CC}">
                <c16:uniqueId val="{00000002-7524-49B8-8A45-D245642C2158}"/>
              </c:ext>
            </c:extLst>
          </c:dPt>
          <c:dPt>
            <c:idx val="3"/>
            <c:bubble3D val="0"/>
            <c:explosion val="3"/>
            <c:extLst>
              <c:ext xmlns:c16="http://schemas.microsoft.com/office/drawing/2014/chart" uri="{C3380CC4-5D6E-409C-BE32-E72D297353CC}">
                <c16:uniqueId val="{00000003-7524-49B8-8A45-D245642C2158}"/>
              </c:ext>
            </c:extLst>
          </c:dPt>
          <c:dLbls>
            <c:dLbl>
              <c:idx val="0"/>
              <c:layout>
                <c:manualLayout>
                  <c:x val="-0.18073310137076698"/>
                  <c:y val="-2.0872079629073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24-49B8-8A45-D245642C2158}"/>
                </c:ext>
              </c:extLst>
            </c:dLbl>
            <c:dLbl>
              <c:idx val="1"/>
              <c:layout>
                <c:manualLayout>
                  <c:x val="-7.1975991122500381E-3"/>
                  <c:y val="-1.17894266285649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24-49B8-8A45-D245642C2158}"/>
                </c:ext>
              </c:extLst>
            </c:dLbl>
            <c:dLbl>
              <c:idx val="2"/>
              <c:layout>
                <c:manualLayout>
                  <c:x val="-0.17371805446889144"/>
                  <c:y val="-0.1209914271198388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24-49B8-8A45-D245642C2158}"/>
                </c:ext>
              </c:extLst>
            </c:dLbl>
            <c:spPr>
              <a:noFill/>
              <a:ln w="25364">
                <a:noFill/>
              </a:ln>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Лист1!$A$2:$A$7</c:f>
              <c:strCache>
                <c:ptCount val="4"/>
                <c:pt idx="0">
                  <c:v>2,2 % Общегосударственные вопросы</c:v>
                </c:pt>
                <c:pt idx="1">
                  <c:v>0,4 % Национальная оборона</c:v>
                </c:pt>
                <c:pt idx="2">
                  <c:v>55,5 % Национальная экономика</c:v>
                </c:pt>
                <c:pt idx="3">
                  <c:v>41,9 % Жилищно-коммунальное хозяйство</c:v>
                </c:pt>
              </c:strCache>
            </c:strRef>
          </c:cat>
          <c:val>
            <c:numRef>
              <c:f>Лист1!$B$2:$B$7</c:f>
              <c:numCache>
                <c:formatCode>General</c:formatCode>
                <c:ptCount val="4"/>
                <c:pt idx="0">
                  <c:v>2472.8000000000002</c:v>
                </c:pt>
                <c:pt idx="1">
                  <c:v>417.9</c:v>
                </c:pt>
                <c:pt idx="2" formatCode="0.0">
                  <c:v>63250.5</c:v>
                </c:pt>
                <c:pt idx="3">
                  <c:v>47794.400000000001</c:v>
                </c:pt>
              </c:numCache>
            </c:numRef>
          </c:val>
          <c:extLst>
            <c:ext xmlns:c16="http://schemas.microsoft.com/office/drawing/2014/chart" uri="{C3380CC4-5D6E-409C-BE32-E72D297353CC}">
              <c16:uniqueId val="{00000004-7524-49B8-8A45-D245642C2158}"/>
            </c:ext>
          </c:extLst>
        </c:ser>
        <c:ser>
          <c:idx val="1"/>
          <c:order val="1"/>
          <c:tx>
            <c:strRef>
              <c:f>Лист1!$C$1</c:f>
              <c:strCache>
                <c:ptCount val="1"/>
                <c:pt idx="0">
                  <c:v>%</c:v>
                </c:pt>
              </c:strCache>
            </c:strRef>
          </c:tx>
          <c:dPt>
            <c:idx val="0"/>
            <c:bubble3D val="0"/>
            <c:extLst>
              <c:ext xmlns:c16="http://schemas.microsoft.com/office/drawing/2014/chart" uri="{C3380CC4-5D6E-409C-BE32-E72D297353CC}">
                <c16:uniqueId val="{00000005-7524-49B8-8A45-D245642C2158}"/>
              </c:ext>
            </c:extLst>
          </c:dPt>
          <c:dPt>
            <c:idx val="1"/>
            <c:bubble3D val="0"/>
            <c:extLst>
              <c:ext xmlns:c16="http://schemas.microsoft.com/office/drawing/2014/chart" uri="{C3380CC4-5D6E-409C-BE32-E72D297353CC}">
                <c16:uniqueId val="{00000006-7524-49B8-8A45-D245642C2158}"/>
              </c:ext>
            </c:extLst>
          </c:dPt>
          <c:dPt>
            <c:idx val="2"/>
            <c:bubble3D val="0"/>
            <c:extLst>
              <c:ext xmlns:c16="http://schemas.microsoft.com/office/drawing/2014/chart" uri="{C3380CC4-5D6E-409C-BE32-E72D297353CC}">
                <c16:uniqueId val="{00000007-7524-49B8-8A45-D245642C2158}"/>
              </c:ext>
            </c:extLst>
          </c:dPt>
          <c:dPt>
            <c:idx val="3"/>
            <c:bubble3D val="0"/>
            <c:extLst>
              <c:ext xmlns:c16="http://schemas.microsoft.com/office/drawing/2014/chart" uri="{C3380CC4-5D6E-409C-BE32-E72D297353CC}">
                <c16:uniqueId val="{00000008-7524-49B8-8A45-D245642C2158}"/>
              </c:ext>
            </c:extLst>
          </c:dPt>
          <c:cat>
            <c:strRef>
              <c:f>Лист1!$A$2:$A$7</c:f>
              <c:strCache>
                <c:ptCount val="4"/>
                <c:pt idx="0">
                  <c:v>2,2 % Общегосударственные вопросы</c:v>
                </c:pt>
                <c:pt idx="1">
                  <c:v>0,4 % Национальная оборона</c:v>
                </c:pt>
                <c:pt idx="2">
                  <c:v>55,5 % Национальная экономика</c:v>
                </c:pt>
                <c:pt idx="3">
                  <c:v>41,9 % Жилищно-коммунальное хозяйство</c:v>
                </c:pt>
              </c:strCache>
            </c:strRef>
          </c:cat>
          <c:val>
            <c:numRef>
              <c:f>Лист1!$C$2:$C$7</c:f>
              <c:numCache>
                <c:formatCode>0.0</c:formatCode>
                <c:ptCount val="4"/>
                <c:pt idx="0">
                  <c:v>2.17034886374408</c:v>
                </c:pt>
                <c:pt idx="1">
                  <c:v>0.36678614936859066</c:v>
                </c:pt>
                <c:pt idx="2">
                  <c:v>55.514255421483718</c:v>
                </c:pt>
                <c:pt idx="3">
                  <c:v>41.948609565403608</c:v>
                </c:pt>
              </c:numCache>
            </c:numRef>
          </c:val>
          <c:extLst>
            <c:ext xmlns:c16="http://schemas.microsoft.com/office/drawing/2014/chart" uri="{C3380CC4-5D6E-409C-BE32-E72D297353CC}">
              <c16:uniqueId val="{00000009-7524-49B8-8A45-D245642C2158}"/>
            </c:ext>
          </c:extLst>
        </c:ser>
        <c:dLbls>
          <c:showLegendKey val="0"/>
          <c:showVal val="0"/>
          <c:showCatName val="0"/>
          <c:showSerName val="0"/>
          <c:showPercent val="0"/>
          <c:showBubbleSize val="0"/>
          <c:showLeaderLines val="1"/>
        </c:dLbls>
      </c:pie3DChart>
      <c:spPr>
        <a:noFill/>
        <a:ln w="25364">
          <a:noFill/>
        </a:ln>
      </c:spPr>
    </c:plotArea>
    <c:legend>
      <c:legendPos val="r"/>
      <c:layout>
        <c:manualLayout>
          <c:xMode val="edge"/>
          <c:yMode val="edge"/>
          <c:x val="0.58612715983258712"/>
          <c:y val="0.42213558393687284"/>
          <c:w val="0.40694394253349919"/>
          <c:h val="0.40440487588779167"/>
        </c:manualLayout>
      </c:layout>
      <c:overlay val="0"/>
    </c:legend>
    <c:plotVisOnly val="1"/>
    <c:dispBlanksAs val="zero"/>
    <c:showDLblsOverMax val="0"/>
  </c:chart>
  <c:txPr>
    <a:bodyPr/>
    <a:lstStyle/>
    <a:p>
      <a:pPr>
        <a:defRPr sz="1795"/>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view3D>
      <c:rotX val="30"/>
      <c:rotY val="20"/>
      <c:depthPercent val="100"/>
      <c:rAngAx val="0"/>
    </c:view3D>
    <c:floor>
      <c:thickness val="0"/>
    </c:floor>
    <c:sideWall>
      <c:thickness val="0"/>
    </c:sideWall>
    <c:backWall>
      <c:thickness val="0"/>
    </c:backWall>
    <c:plotArea>
      <c:layout>
        <c:manualLayout>
          <c:layoutTarget val="inner"/>
          <c:xMode val="edge"/>
          <c:yMode val="edge"/>
          <c:x val="0.11554495242198075"/>
          <c:y val="9.2027631974783711E-2"/>
          <c:w val="0.88387928350198774"/>
          <c:h val="0.74640193617985606"/>
        </c:manualLayout>
      </c:layout>
      <c:bar3DChart>
        <c:barDir val="col"/>
        <c:grouping val="stacked"/>
        <c:varyColors val="0"/>
        <c:ser>
          <c:idx val="0"/>
          <c:order val="0"/>
          <c:tx>
            <c:strRef>
              <c:f>Лист1!$B$1</c:f>
              <c:strCache>
                <c:ptCount val="1"/>
                <c:pt idx="0">
                  <c:v>Расходы бюджета муниципального образования сельское поселение Инчоун </c:v>
                </c:pt>
              </c:strCache>
            </c:strRef>
          </c:tx>
          <c:invertIfNegative val="0"/>
          <c:dLbls>
            <c:spPr>
              <a:noFill/>
              <a:ln w="2536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Лист1!$A$2:$A$5</c:f>
              <c:strCache>
                <c:ptCount val="4"/>
                <c:pt idx="0">
                  <c:v>2019 год</c:v>
                </c:pt>
                <c:pt idx="1">
                  <c:v>2020 год</c:v>
                </c:pt>
                <c:pt idx="2">
                  <c:v>2021 год</c:v>
                </c:pt>
                <c:pt idx="3">
                  <c:v>2022 год</c:v>
                </c:pt>
              </c:strCache>
            </c:strRef>
          </c:cat>
          <c:val>
            <c:numRef>
              <c:f>Лист1!$B$2:$B$5</c:f>
              <c:numCache>
                <c:formatCode>0.0</c:formatCode>
                <c:ptCount val="4"/>
                <c:pt idx="0">
                  <c:v>37627</c:v>
                </c:pt>
                <c:pt idx="1">
                  <c:v>28162.3</c:v>
                </c:pt>
                <c:pt idx="2">
                  <c:v>276899.3</c:v>
                </c:pt>
                <c:pt idx="3">
                  <c:v>113935.6</c:v>
                </c:pt>
              </c:numCache>
            </c:numRef>
          </c:val>
          <c:extLst>
            <c:ext xmlns:c16="http://schemas.microsoft.com/office/drawing/2014/chart" uri="{C3380CC4-5D6E-409C-BE32-E72D297353CC}">
              <c16:uniqueId val="{00000000-D650-41B2-BCFB-5DCD2FB1D56F}"/>
            </c:ext>
          </c:extLst>
        </c:ser>
        <c:dLbls>
          <c:showLegendKey val="0"/>
          <c:showVal val="0"/>
          <c:showCatName val="0"/>
          <c:showSerName val="0"/>
          <c:showPercent val="0"/>
          <c:showBubbleSize val="0"/>
        </c:dLbls>
        <c:gapWidth val="100"/>
        <c:shape val="box"/>
        <c:axId val="202789248"/>
        <c:axId val="202790784"/>
        <c:axId val="0"/>
      </c:bar3DChart>
      <c:catAx>
        <c:axId val="202789248"/>
        <c:scaling>
          <c:orientation val="minMax"/>
        </c:scaling>
        <c:delete val="0"/>
        <c:axPos val="b"/>
        <c:numFmt formatCode="General" sourceLinked="1"/>
        <c:majorTickMark val="out"/>
        <c:minorTickMark val="none"/>
        <c:tickLblPos val="nextTo"/>
        <c:crossAx val="202790784"/>
        <c:crosses val="autoZero"/>
        <c:auto val="1"/>
        <c:lblAlgn val="ctr"/>
        <c:lblOffset val="100"/>
        <c:noMultiLvlLbl val="0"/>
      </c:catAx>
      <c:valAx>
        <c:axId val="202790784"/>
        <c:scaling>
          <c:orientation val="minMax"/>
        </c:scaling>
        <c:delete val="0"/>
        <c:axPos val="l"/>
        <c:majorGridlines/>
        <c:numFmt formatCode="0.0" sourceLinked="1"/>
        <c:majorTickMark val="out"/>
        <c:minorTickMark val="none"/>
        <c:tickLblPos val="nextTo"/>
        <c:crossAx val="202789248"/>
        <c:crosses val="autoZero"/>
        <c:crossBetween val="between"/>
      </c:valAx>
      <c:spPr>
        <a:noFill/>
        <a:ln w="25362">
          <a:noFill/>
        </a:ln>
      </c:spPr>
    </c:plotArea>
    <c:plotVisOnly val="1"/>
    <c:dispBlanksAs val="zero"/>
    <c:showDLblsOverMax val="0"/>
  </c:chart>
  <c:txPr>
    <a:bodyPr/>
    <a:lstStyle/>
    <a:p>
      <a:pPr>
        <a:defRPr sz="1797"/>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5" name="Text Box 2"/>
          <p:cNvSpPr txBox="1">
            <a:spLocks noChangeArrowheads="1"/>
          </p:cNvSpPr>
          <p:nvPr/>
        </p:nvSpPr>
        <p:spPr bwMode="auto">
          <a:xfrm>
            <a:off x="0"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6" name="Text Box 3"/>
          <p:cNvSpPr txBox="1">
            <a:spLocks noChangeArrowheads="1"/>
          </p:cNvSpPr>
          <p:nvPr/>
        </p:nvSpPr>
        <p:spPr bwMode="auto">
          <a:xfrm>
            <a:off x="3851275" y="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33797" name="Rectangle 4"/>
          <p:cNvSpPr>
            <a:spLocks noGrp="1" noRot="1" noChangeAspect="1" noChangeArrowheads="1"/>
          </p:cNvSpPr>
          <p:nvPr>
            <p:ph type="sldImg"/>
          </p:nvPr>
        </p:nvSpPr>
        <p:spPr bwMode="auto">
          <a:xfrm>
            <a:off x="711200" y="744538"/>
            <a:ext cx="5373688" cy="3719512"/>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p:nvPr>
        </p:nvSpPr>
        <p:spPr bwMode="auto">
          <a:xfrm>
            <a:off x="681038" y="4714875"/>
            <a:ext cx="5434012" cy="4464050"/>
          </a:xfrm>
          <a:prstGeom prst="rect">
            <a:avLst/>
          </a:prstGeom>
          <a:noFill/>
          <a:ln w="9525">
            <a:noFill/>
            <a:round/>
            <a:headEnd/>
            <a:tailEnd/>
          </a:ln>
          <a:effectLst/>
        </p:spPr>
        <p:txBody>
          <a:bodyPr vert="horz" wrap="square" lIns="90585" tIns="47104" rIns="90585" bIns="47104" numCol="1" anchor="t" anchorCtr="0" compatLnSpc="1">
            <a:prstTxWarp prst="textNoShape">
              <a:avLst/>
            </a:prstTxWarp>
          </a:bodyPr>
          <a:lstStyle/>
          <a:p>
            <a:pPr lvl="0"/>
            <a:endParaRPr lang="ru-RU" noProof="0" smtClean="0"/>
          </a:p>
        </p:txBody>
      </p:sp>
      <p:sp>
        <p:nvSpPr>
          <p:cNvPr id="33799" name="Text Box 6"/>
          <p:cNvSpPr txBox="1">
            <a:spLocks noChangeArrowheads="1"/>
          </p:cNvSpPr>
          <p:nvPr/>
        </p:nvSpPr>
        <p:spPr bwMode="auto">
          <a:xfrm>
            <a:off x="0" y="9428163"/>
            <a:ext cx="29448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2034" tIns="46017" rIns="92034" bIns="46017" anchor="ctr"/>
          <a:lstStyle/>
          <a:p>
            <a:pPr eaLnBrk="1" hangingPunct="1">
              <a:buClr>
                <a:srgbClr val="000000"/>
              </a:buClr>
              <a:buSzPct val="100000"/>
              <a:buFont typeface="Times New Roman" panose="02020603050405020304" pitchFamily="18" charset="0"/>
              <a:buNone/>
            </a:pPr>
            <a:endParaRPr lang="ru-RU" altLang="ru-RU"/>
          </a:p>
        </p:txBody>
      </p:sp>
      <p:sp>
        <p:nvSpPr>
          <p:cNvPr id="4103" name="Rectangle 7"/>
          <p:cNvSpPr>
            <a:spLocks noGrp="1" noChangeArrowheads="1"/>
          </p:cNvSpPr>
          <p:nvPr>
            <p:ph type="sldNum"/>
          </p:nvPr>
        </p:nvSpPr>
        <p:spPr bwMode="auto">
          <a:xfrm>
            <a:off x="3851275" y="9428163"/>
            <a:ext cx="2943225" cy="495300"/>
          </a:xfrm>
          <a:prstGeom prst="rect">
            <a:avLst/>
          </a:prstGeom>
          <a:noFill/>
          <a:ln w="9525">
            <a:noFill/>
            <a:round/>
            <a:headEnd/>
            <a:tailEnd/>
          </a:ln>
          <a:effectLst/>
        </p:spPr>
        <p:txBody>
          <a:bodyPr vert="horz" wrap="square" lIns="90585" tIns="47104" rIns="90585" bIns="47104"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7075" algn="l"/>
                <a:tab pos="1455738" algn="l"/>
                <a:tab pos="2184400" algn="l"/>
                <a:tab pos="2913063" algn="l"/>
              </a:tabLst>
              <a:defRPr sz="1200">
                <a:solidFill>
                  <a:srgbClr val="000000"/>
                </a:solidFill>
              </a:defRPr>
            </a:lvl1pPr>
          </a:lstStyle>
          <a:p>
            <a:fld id="{6F0B4926-D6D2-4B0E-881B-7FDE4EF4BF85}" type="slidenum">
              <a:rPr lang="ru-RU" altLang="ru-RU"/>
              <a:pPr/>
              <a:t>‹#›</a:t>
            </a:fld>
            <a:endParaRPr lang="ru-RU" altLang="ru-RU"/>
          </a:p>
        </p:txBody>
      </p:sp>
    </p:spTree>
    <p:extLst>
      <p:ext uri="{BB962C8B-B14F-4D97-AF65-F5344CB8AC3E}">
        <p14:creationId xmlns:p14="http://schemas.microsoft.com/office/powerpoint/2010/main" val="382081137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8DFF99F3-8C78-4C84-BD24-2A66132859E4}" type="slidenum">
              <a:rPr lang="ru-RU" altLang="ru-RU">
                <a:solidFill>
                  <a:srgbClr val="000000"/>
                </a:solidFill>
                <a:cs typeface="Lucida Sans Unicode" panose="020B0602030504020204" pitchFamily="34" charset="0"/>
              </a:rPr>
              <a:pPr/>
              <a:t>1</a:t>
            </a:fld>
            <a:endParaRPr lang="ru-RU" altLang="ru-RU">
              <a:solidFill>
                <a:srgbClr val="000000"/>
              </a:solidFill>
              <a:cs typeface="Lucida Sans Unicode" panose="020B0602030504020204" pitchFamily="34" charset="0"/>
            </a:endParaRPr>
          </a:p>
        </p:txBody>
      </p:sp>
      <p:sp>
        <p:nvSpPr>
          <p:cNvPr id="3481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482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227B9592-273B-4F36-9458-DD581BEB4767}" type="slidenum">
              <a:rPr lang="ru-RU" altLang="ru-RU">
                <a:solidFill>
                  <a:srgbClr val="000000"/>
                </a:solidFill>
                <a:cs typeface="Lucida Sans Unicode" panose="020B0602030504020204" pitchFamily="34" charset="0"/>
              </a:rPr>
              <a:pPr/>
              <a:t>11</a:t>
            </a:fld>
            <a:endParaRPr lang="ru-RU" altLang="ru-RU">
              <a:solidFill>
                <a:srgbClr val="000000"/>
              </a:solidFill>
              <a:cs typeface="Lucida Sans Unicode" panose="020B0602030504020204" pitchFamily="34" charset="0"/>
            </a:endParaRPr>
          </a:p>
        </p:txBody>
      </p:sp>
      <p:sp>
        <p:nvSpPr>
          <p:cNvPr id="4403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403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49DB245-6B50-4E7C-91C4-BD6060B12E02}" type="slidenum">
              <a:rPr lang="ru-RU" altLang="ru-RU">
                <a:solidFill>
                  <a:srgbClr val="000000"/>
                </a:solidFill>
                <a:cs typeface="Lucida Sans Unicode" panose="020B0602030504020204" pitchFamily="34" charset="0"/>
              </a:rPr>
              <a:pPr/>
              <a:t>12</a:t>
            </a:fld>
            <a:endParaRPr lang="ru-RU" altLang="ru-RU">
              <a:solidFill>
                <a:srgbClr val="000000"/>
              </a:solidFill>
              <a:cs typeface="Lucida Sans Unicode" panose="020B0602030504020204" pitchFamily="34" charset="0"/>
            </a:endParaRPr>
          </a:p>
        </p:txBody>
      </p:sp>
      <p:sp>
        <p:nvSpPr>
          <p:cNvPr id="4505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506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9EFECAF-DF7A-4945-93BF-CAB5CF190967}" type="slidenum">
              <a:rPr lang="ru-RU" altLang="ru-RU">
                <a:solidFill>
                  <a:srgbClr val="000000"/>
                </a:solidFill>
                <a:cs typeface="Lucida Sans Unicode" panose="020B0602030504020204" pitchFamily="34" charset="0"/>
              </a:rPr>
              <a:pPr/>
              <a:t>13</a:t>
            </a:fld>
            <a:endParaRPr lang="ru-RU" altLang="ru-RU">
              <a:solidFill>
                <a:srgbClr val="000000"/>
              </a:solidFill>
              <a:cs typeface="Lucida Sans Unicode" panose="020B0602030504020204" pitchFamily="34" charset="0"/>
            </a:endParaRPr>
          </a:p>
        </p:txBody>
      </p:sp>
      <p:sp>
        <p:nvSpPr>
          <p:cNvPr id="4608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608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DBC562F6-BCA0-4D08-A301-9351EF0ED795}" type="slidenum">
              <a:rPr lang="ru-RU" altLang="ru-RU">
                <a:solidFill>
                  <a:srgbClr val="000000"/>
                </a:solidFill>
                <a:cs typeface="Lucida Sans Unicode" panose="020B0602030504020204" pitchFamily="34" charset="0"/>
              </a:rPr>
              <a:pPr/>
              <a:t>14</a:t>
            </a:fld>
            <a:endParaRPr lang="ru-RU" altLang="ru-RU">
              <a:solidFill>
                <a:srgbClr val="000000"/>
              </a:solidFill>
              <a:cs typeface="Lucida Sans Unicode" panose="020B0602030504020204" pitchFamily="34" charset="0"/>
            </a:endParaRPr>
          </a:p>
        </p:txBody>
      </p:sp>
      <p:sp>
        <p:nvSpPr>
          <p:cNvPr id="4710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710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B72EC44-442B-451C-AF82-F2BA6B655ADF}" type="slidenum">
              <a:rPr lang="ru-RU" altLang="ru-RU">
                <a:solidFill>
                  <a:srgbClr val="000000"/>
                </a:solidFill>
                <a:cs typeface="Lucida Sans Unicode" panose="020B0602030504020204" pitchFamily="34" charset="0"/>
              </a:rPr>
              <a:pPr/>
              <a:t>15</a:t>
            </a:fld>
            <a:endParaRPr lang="ru-RU" altLang="ru-RU">
              <a:solidFill>
                <a:srgbClr val="000000"/>
              </a:solidFill>
              <a:cs typeface="Lucida Sans Unicode" panose="020B0602030504020204" pitchFamily="34" charset="0"/>
            </a:endParaRPr>
          </a:p>
        </p:txBody>
      </p:sp>
      <p:sp>
        <p:nvSpPr>
          <p:cNvPr id="4813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813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71EC24E-E16F-4AE9-A193-487A4146932A}" type="slidenum">
              <a:rPr lang="ru-RU" altLang="ru-RU">
                <a:solidFill>
                  <a:srgbClr val="000000"/>
                </a:solidFill>
                <a:cs typeface="Lucida Sans Unicode" panose="020B0602030504020204" pitchFamily="34" charset="0"/>
              </a:rPr>
              <a:pPr/>
              <a:t>16</a:t>
            </a:fld>
            <a:endParaRPr lang="ru-RU" altLang="ru-RU">
              <a:solidFill>
                <a:srgbClr val="000000"/>
              </a:solidFill>
              <a:cs typeface="Lucida Sans Unicode" panose="020B0602030504020204" pitchFamily="34" charset="0"/>
            </a:endParaRPr>
          </a:p>
        </p:txBody>
      </p:sp>
      <p:sp>
        <p:nvSpPr>
          <p:cNvPr id="4915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915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0FAA0CF0-CAD8-4C99-B01C-EA2543A5443C}" type="slidenum">
              <a:rPr lang="ru-RU" altLang="ru-RU">
                <a:solidFill>
                  <a:srgbClr val="000000"/>
                </a:solidFill>
                <a:cs typeface="Lucida Sans Unicode" panose="020B0602030504020204" pitchFamily="34" charset="0"/>
              </a:rPr>
              <a:pPr/>
              <a:t>17</a:t>
            </a:fld>
            <a:endParaRPr lang="ru-RU" altLang="ru-RU">
              <a:solidFill>
                <a:srgbClr val="000000"/>
              </a:solidFill>
              <a:cs typeface="Lucida Sans Unicode" panose="020B0602030504020204" pitchFamily="34" charset="0"/>
            </a:endParaRPr>
          </a:p>
        </p:txBody>
      </p:sp>
      <p:sp>
        <p:nvSpPr>
          <p:cNvPr id="5017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018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F6FB6FB-F153-4235-87D1-940285A9EBBC}" type="slidenum">
              <a:rPr lang="ru-RU" altLang="ru-RU">
                <a:solidFill>
                  <a:srgbClr val="000000"/>
                </a:solidFill>
                <a:cs typeface="Lucida Sans Unicode" panose="020B0602030504020204" pitchFamily="34" charset="0"/>
              </a:rPr>
              <a:pPr/>
              <a:t>18</a:t>
            </a:fld>
            <a:endParaRPr lang="ru-RU" altLang="ru-RU">
              <a:solidFill>
                <a:srgbClr val="000000"/>
              </a:solidFill>
              <a:cs typeface="Lucida Sans Unicode" panose="020B0602030504020204" pitchFamily="34" charset="0"/>
            </a:endParaRPr>
          </a:p>
        </p:txBody>
      </p:sp>
      <p:sp>
        <p:nvSpPr>
          <p:cNvPr id="5120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120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C66A3B0D-4F23-49E4-9DE1-6E8C720B5DBF}" type="slidenum">
              <a:rPr lang="ru-RU" altLang="ru-RU">
                <a:solidFill>
                  <a:srgbClr val="000000"/>
                </a:solidFill>
                <a:cs typeface="Lucida Sans Unicode" panose="020B0602030504020204" pitchFamily="34" charset="0"/>
              </a:rPr>
              <a:pPr/>
              <a:t>19</a:t>
            </a:fld>
            <a:endParaRPr lang="ru-RU" altLang="ru-RU">
              <a:solidFill>
                <a:srgbClr val="000000"/>
              </a:solidFill>
              <a:cs typeface="Lucida Sans Unicode" panose="020B0602030504020204" pitchFamily="34" charset="0"/>
            </a:endParaRPr>
          </a:p>
        </p:txBody>
      </p:sp>
      <p:sp>
        <p:nvSpPr>
          <p:cNvPr id="5222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222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19A7015-7841-49C5-877F-5BA8D4F2908B}" type="slidenum">
              <a:rPr lang="ru-RU" altLang="ru-RU">
                <a:solidFill>
                  <a:srgbClr val="000000"/>
                </a:solidFill>
                <a:cs typeface="Lucida Sans Unicode" panose="020B0602030504020204" pitchFamily="34" charset="0"/>
              </a:rPr>
              <a:pPr/>
              <a:t>20</a:t>
            </a:fld>
            <a:endParaRPr lang="ru-RU" altLang="ru-RU">
              <a:solidFill>
                <a:srgbClr val="000000"/>
              </a:solidFill>
              <a:cs typeface="Lucida Sans Unicode" panose="020B0602030504020204" pitchFamily="34" charset="0"/>
            </a:endParaRPr>
          </a:p>
        </p:txBody>
      </p:sp>
      <p:sp>
        <p:nvSpPr>
          <p:cNvPr id="5325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325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040654B-82D2-4C8D-B20D-6B94D7505B46}" type="slidenum">
              <a:rPr lang="ru-RU" altLang="ru-RU">
                <a:solidFill>
                  <a:srgbClr val="000000"/>
                </a:solidFill>
                <a:cs typeface="Lucida Sans Unicode" panose="020B0602030504020204" pitchFamily="34" charset="0"/>
              </a:rPr>
              <a:pPr/>
              <a:t>2</a:t>
            </a:fld>
            <a:endParaRPr lang="ru-RU" altLang="ru-RU">
              <a:solidFill>
                <a:srgbClr val="000000"/>
              </a:solidFill>
              <a:cs typeface="Lucida Sans Unicode" panose="020B0602030504020204" pitchFamily="34" charset="0"/>
            </a:endParaRPr>
          </a:p>
        </p:txBody>
      </p:sp>
      <p:sp>
        <p:nvSpPr>
          <p:cNvPr id="3584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584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34BAF75-0F96-4D8C-80C4-A6509B086665}" type="slidenum">
              <a:rPr lang="ru-RU" altLang="ru-RU">
                <a:solidFill>
                  <a:srgbClr val="000000"/>
                </a:solidFill>
                <a:cs typeface="Lucida Sans Unicode" panose="020B0602030504020204" pitchFamily="34" charset="0"/>
              </a:rPr>
              <a:pPr/>
              <a:t>21</a:t>
            </a:fld>
            <a:endParaRPr lang="ru-RU" altLang="ru-RU">
              <a:solidFill>
                <a:srgbClr val="000000"/>
              </a:solidFill>
              <a:cs typeface="Lucida Sans Unicode" panose="020B0602030504020204" pitchFamily="34" charset="0"/>
            </a:endParaRPr>
          </a:p>
        </p:txBody>
      </p:sp>
      <p:sp>
        <p:nvSpPr>
          <p:cNvPr id="5427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427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70FAB64-B197-40D3-8A57-1C7F3BD40971}" type="slidenum">
              <a:rPr lang="ru-RU" altLang="ru-RU">
                <a:solidFill>
                  <a:srgbClr val="000000"/>
                </a:solidFill>
                <a:cs typeface="Lucida Sans Unicode" panose="020B0602030504020204" pitchFamily="34" charset="0"/>
              </a:rPr>
              <a:pPr/>
              <a:t>22</a:t>
            </a:fld>
            <a:endParaRPr lang="ru-RU" altLang="ru-RU">
              <a:solidFill>
                <a:srgbClr val="000000"/>
              </a:solidFill>
              <a:cs typeface="Lucida Sans Unicode" panose="020B0602030504020204" pitchFamily="34" charset="0"/>
            </a:endParaRPr>
          </a:p>
        </p:txBody>
      </p:sp>
      <p:sp>
        <p:nvSpPr>
          <p:cNvPr id="5529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530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D6A0CE3-1526-42A3-9C4B-8A7B7D5B4E61}" type="slidenum">
              <a:rPr lang="ru-RU" altLang="ru-RU">
                <a:solidFill>
                  <a:srgbClr val="000000"/>
                </a:solidFill>
                <a:cs typeface="Lucida Sans Unicode" panose="020B0602030504020204" pitchFamily="34" charset="0"/>
              </a:rPr>
              <a:pPr/>
              <a:t>23</a:t>
            </a:fld>
            <a:endParaRPr lang="ru-RU" altLang="ru-RU">
              <a:solidFill>
                <a:srgbClr val="000000"/>
              </a:solidFill>
              <a:cs typeface="Lucida Sans Unicode" panose="020B0602030504020204" pitchFamily="34" charset="0"/>
            </a:endParaRPr>
          </a:p>
        </p:txBody>
      </p:sp>
      <p:sp>
        <p:nvSpPr>
          <p:cNvPr id="5632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632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4637B2CB-2426-42A1-9596-3BEA069D2793}" type="slidenum">
              <a:rPr lang="ru-RU" altLang="ru-RU">
                <a:solidFill>
                  <a:srgbClr val="000000"/>
                </a:solidFill>
                <a:cs typeface="Lucida Sans Unicode" panose="020B0602030504020204" pitchFamily="34" charset="0"/>
              </a:rPr>
              <a:pPr/>
              <a:t>24</a:t>
            </a:fld>
            <a:endParaRPr lang="ru-RU" altLang="ru-RU">
              <a:solidFill>
                <a:srgbClr val="000000"/>
              </a:solidFill>
              <a:cs typeface="Lucida Sans Unicode" panose="020B0602030504020204" pitchFamily="34" charset="0"/>
            </a:endParaRPr>
          </a:p>
        </p:txBody>
      </p:sp>
      <p:sp>
        <p:nvSpPr>
          <p:cNvPr id="5734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734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F41E52D0-A815-4A32-852F-B40A9E3882B9}" type="slidenum">
              <a:rPr lang="ru-RU" altLang="ru-RU">
                <a:solidFill>
                  <a:srgbClr val="000000"/>
                </a:solidFill>
                <a:cs typeface="Lucida Sans Unicode" panose="020B0602030504020204" pitchFamily="34" charset="0"/>
              </a:rPr>
              <a:pPr/>
              <a:t>25</a:t>
            </a:fld>
            <a:endParaRPr lang="ru-RU" altLang="ru-RU">
              <a:solidFill>
                <a:srgbClr val="000000"/>
              </a:solidFill>
              <a:cs typeface="Lucida Sans Unicode" panose="020B0602030504020204" pitchFamily="34" charset="0"/>
            </a:endParaRPr>
          </a:p>
        </p:txBody>
      </p:sp>
      <p:sp>
        <p:nvSpPr>
          <p:cNvPr id="5837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837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A90F253C-F7CA-420A-96D1-2CA5F151783A}" type="slidenum">
              <a:rPr lang="ru-RU" altLang="ru-RU">
                <a:solidFill>
                  <a:srgbClr val="000000"/>
                </a:solidFill>
                <a:cs typeface="Lucida Sans Unicode" panose="020B0602030504020204" pitchFamily="34" charset="0"/>
              </a:rPr>
              <a:pPr/>
              <a:t>26</a:t>
            </a:fld>
            <a:endParaRPr lang="ru-RU" altLang="ru-RU">
              <a:solidFill>
                <a:srgbClr val="000000"/>
              </a:solidFill>
              <a:cs typeface="Lucida Sans Unicode" panose="020B0602030504020204" pitchFamily="34" charset="0"/>
            </a:endParaRPr>
          </a:p>
        </p:txBody>
      </p:sp>
      <p:sp>
        <p:nvSpPr>
          <p:cNvPr id="5939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5939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BF4DCCF0-2484-4C84-B74C-0A446BF9B9A9}" type="slidenum">
              <a:rPr lang="ru-RU" altLang="ru-RU">
                <a:solidFill>
                  <a:srgbClr val="000000"/>
                </a:solidFill>
                <a:cs typeface="Lucida Sans Unicode" panose="020B0602030504020204" pitchFamily="34" charset="0"/>
              </a:rPr>
              <a:pPr/>
              <a:t>3</a:t>
            </a:fld>
            <a:endParaRPr lang="ru-RU" altLang="ru-RU">
              <a:solidFill>
                <a:srgbClr val="000000"/>
              </a:solidFill>
              <a:cs typeface="Lucida Sans Unicode" panose="020B0602030504020204" pitchFamily="34" charset="0"/>
            </a:endParaRPr>
          </a:p>
        </p:txBody>
      </p:sp>
      <p:sp>
        <p:nvSpPr>
          <p:cNvPr id="3686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686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38C123BC-809E-4F60-AD27-4447D754DF59}" type="slidenum">
              <a:rPr lang="ru-RU" altLang="ru-RU">
                <a:solidFill>
                  <a:srgbClr val="000000"/>
                </a:solidFill>
                <a:cs typeface="Lucida Sans Unicode" panose="020B0602030504020204" pitchFamily="34" charset="0"/>
              </a:rPr>
              <a:pPr/>
              <a:t>4</a:t>
            </a:fld>
            <a:endParaRPr lang="ru-RU" altLang="ru-RU">
              <a:solidFill>
                <a:srgbClr val="000000"/>
              </a:solidFill>
              <a:cs typeface="Lucida Sans Unicode" panose="020B0602030504020204" pitchFamily="34" charset="0"/>
            </a:endParaRPr>
          </a:p>
        </p:txBody>
      </p:sp>
      <p:sp>
        <p:nvSpPr>
          <p:cNvPr id="3789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789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spcBef>
                <a:spcPts val="450"/>
              </a:spcBef>
              <a:buClrTx/>
              <a:tabLst>
                <a:tab pos="0" algn="l"/>
                <a:tab pos="919163" algn="l"/>
                <a:tab pos="1839913" algn="l"/>
                <a:tab pos="2760663" algn="l"/>
                <a:tab pos="3679825" algn="l"/>
                <a:tab pos="4600575" algn="l"/>
                <a:tab pos="5521325" algn="l"/>
                <a:tab pos="6442075" algn="l"/>
                <a:tab pos="7361238" algn="l"/>
                <a:tab pos="8281988" algn="l"/>
                <a:tab pos="9202738" algn="l"/>
                <a:tab pos="10123488" algn="l"/>
              </a:tabLst>
            </a:pPr>
            <a:endParaRPr lang="ru-RU" altLang="ru-RU" smtClean="0">
              <a:latin typeface="Times New Roman" panose="02020603050405020304" pitchFamily="18" charset="0"/>
              <a:ea typeface="SimSun"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2210DDA-7567-46EB-9618-C5D794A31564}" type="slidenum">
              <a:rPr lang="ru-RU" altLang="ru-RU">
                <a:solidFill>
                  <a:srgbClr val="000000"/>
                </a:solidFill>
                <a:cs typeface="Lucida Sans Unicode" panose="020B0602030504020204" pitchFamily="34" charset="0"/>
              </a:rPr>
              <a:pPr/>
              <a:t>5</a:t>
            </a:fld>
            <a:endParaRPr lang="ru-RU" altLang="ru-RU">
              <a:solidFill>
                <a:srgbClr val="000000"/>
              </a:solidFill>
              <a:cs typeface="Lucida Sans Unicode" panose="020B0602030504020204" pitchFamily="34" charset="0"/>
            </a:endParaRPr>
          </a:p>
        </p:txBody>
      </p:sp>
      <p:sp>
        <p:nvSpPr>
          <p:cNvPr id="38915"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8916"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5163E752-B653-4686-94B5-11E672653B2F}" type="slidenum">
              <a:rPr lang="ru-RU" altLang="ru-RU">
                <a:solidFill>
                  <a:srgbClr val="000000"/>
                </a:solidFill>
                <a:cs typeface="Lucida Sans Unicode" panose="020B0602030504020204" pitchFamily="34" charset="0"/>
              </a:rPr>
              <a:pPr/>
              <a:t>6</a:t>
            </a:fld>
            <a:endParaRPr lang="ru-RU" altLang="ru-RU">
              <a:solidFill>
                <a:srgbClr val="000000"/>
              </a:solidFill>
              <a:cs typeface="Lucida Sans Unicode" panose="020B0602030504020204" pitchFamily="34" charset="0"/>
            </a:endParaRPr>
          </a:p>
        </p:txBody>
      </p:sp>
      <p:sp>
        <p:nvSpPr>
          <p:cNvPr id="39939"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39940"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8E6F8E4A-544E-49AF-9BE2-AE72500F8208}" type="slidenum">
              <a:rPr lang="ru-RU" altLang="ru-RU">
                <a:solidFill>
                  <a:srgbClr val="000000"/>
                </a:solidFill>
                <a:cs typeface="Lucida Sans Unicode" panose="020B0602030504020204" pitchFamily="34" charset="0"/>
              </a:rPr>
              <a:pPr/>
              <a:t>8</a:t>
            </a:fld>
            <a:endParaRPr lang="ru-RU" altLang="ru-RU">
              <a:solidFill>
                <a:srgbClr val="000000"/>
              </a:solidFill>
              <a:cs typeface="Lucida Sans Unicode" panose="020B0602030504020204" pitchFamily="34" charset="0"/>
            </a:endParaRPr>
          </a:p>
        </p:txBody>
      </p:sp>
      <p:sp>
        <p:nvSpPr>
          <p:cNvPr id="40963"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0964"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99EA8836-8152-4818-818F-3F8027FAF475}" type="slidenum">
              <a:rPr lang="ru-RU" altLang="ru-RU">
                <a:solidFill>
                  <a:srgbClr val="000000"/>
                </a:solidFill>
                <a:cs typeface="Lucida Sans Unicode" panose="020B0602030504020204" pitchFamily="34" charset="0"/>
              </a:rPr>
              <a:pPr/>
              <a:t>9</a:t>
            </a:fld>
            <a:endParaRPr lang="ru-RU" altLang="ru-RU">
              <a:solidFill>
                <a:srgbClr val="000000"/>
              </a:solidFill>
              <a:cs typeface="Lucida Sans Unicode" panose="020B0602030504020204" pitchFamily="34" charset="0"/>
            </a:endParaRPr>
          </a:p>
        </p:txBody>
      </p:sp>
      <p:sp>
        <p:nvSpPr>
          <p:cNvPr id="41987"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1988"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1pPr>
            <a:lvl2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2pPr>
            <a:lvl3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3pPr>
            <a:lvl4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4pPr>
            <a:lvl5pPr>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727075" algn="l"/>
                <a:tab pos="1455738" algn="l"/>
                <a:tab pos="2184400" algn="l"/>
                <a:tab pos="2913063" algn="l"/>
              </a:tabLst>
              <a:defRPr>
                <a:solidFill>
                  <a:schemeClr val="bg1"/>
                </a:solidFill>
                <a:latin typeface="Times New Roman" panose="02020603050405020304" pitchFamily="18" charset="0"/>
                <a:ea typeface="SimSun" panose="02010600030101010101" pitchFamily="2" charset="-122"/>
              </a:defRPr>
            </a:lvl9pPr>
          </a:lstStyle>
          <a:p>
            <a:fld id="{7A443F6D-28E1-4944-8D34-F671DFA3C71F}" type="slidenum">
              <a:rPr lang="ru-RU" altLang="ru-RU">
                <a:solidFill>
                  <a:srgbClr val="000000"/>
                </a:solidFill>
                <a:cs typeface="Lucida Sans Unicode" panose="020B0602030504020204" pitchFamily="34" charset="0"/>
              </a:rPr>
              <a:pPr/>
              <a:t>10</a:t>
            </a:fld>
            <a:endParaRPr lang="ru-RU" altLang="ru-RU">
              <a:solidFill>
                <a:srgbClr val="000000"/>
              </a:solidFill>
              <a:cs typeface="Lucida Sans Unicode" panose="020B0602030504020204" pitchFamily="34" charset="0"/>
            </a:endParaRPr>
          </a:p>
        </p:txBody>
      </p:sp>
      <p:sp>
        <p:nvSpPr>
          <p:cNvPr id="43011" name="Rectangle 1"/>
          <p:cNvSpPr>
            <a:spLocks noGrp="1" noRot="1" noChangeAspect="1" noChangeArrowheads="1" noTextEdit="1"/>
          </p:cNvSpPr>
          <p:nvPr>
            <p:ph type="sldImg"/>
          </p:nvPr>
        </p:nvSpPr>
        <p:spPr>
          <a:xfrm>
            <a:off x="709613" y="744538"/>
            <a:ext cx="5378450" cy="3722687"/>
          </a:xfrm>
          <a:solidFill>
            <a:srgbClr val="FFFFFF"/>
          </a:solidFill>
          <a:ln/>
        </p:spPr>
      </p:sp>
      <p:sp>
        <p:nvSpPr>
          <p:cNvPr id="43012" name="Rectangle 2"/>
          <p:cNvSpPr>
            <a:spLocks noGrp="1" noChangeArrowheads="1"/>
          </p:cNvSpPr>
          <p:nvPr>
            <p:ph type="body" idx="1"/>
          </p:nvPr>
        </p:nvSpPr>
        <p:spPr>
          <a:xfrm>
            <a:off x="681038" y="4714875"/>
            <a:ext cx="54356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altLang="ru-RU"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2"/>
          <p:cNvSpPr>
            <a:spLocks noGrp="1" noChangeArrowheads="1"/>
          </p:cNvSpPr>
          <p:nvPr>
            <p:ph type="sldNum" idx="10"/>
          </p:nvPr>
        </p:nvSpPr>
        <p:spPr>
          <a:ln/>
        </p:spPr>
        <p:txBody>
          <a:bodyPr/>
          <a:lstStyle>
            <a:lvl1pPr>
              <a:defRPr/>
            </a:lvl1pPr>
          </a:lstStyle>
          <a:p>
            <a:fld id="{B7C08286-D781-446B-85C1-3D1F8F237F5E}" type="slidenum">
              <a:rPr lang="ru-RU" altLang="ru-RU"/>
              <a:pPr/>
              <a:t>‹#›</a:t>
            </a:fld>
            <a:endParaRPr lang="ru-RU" altLang="ru-RU"/>
          </a:p>
        </p:txBody>
      </p:sp>
    </p:spTree>
    <p:extLst>
      <p:ext uri="{BB962C8B-B14F-4D97-AF65-F5344CB8AC3E}">
        <p14:creationId xmlns:p14="http://schemas.microsoft.com/office/powerpoint/2010/main" val="167901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84DEEFD1-0572-42CA-BC5F-500055D0AD39}" type="slidenum">
              <a:rPr lang="ru-RU" altLang="ru-RU"/>
              <a:pPr/>
              <a:t>‹#›</a:t>
            </a:fld>
            <a:endParaRPr lang="ru-RU" altLang="ru-RU"/>
          </a:p>
        </p:txBody>
      </p:sp>
    </p:spTree>
    <p:extLst>
      <p:ext uri="{BB962C8B-B14F-4D97-AF65-F5344CB8AC3E}">
        <p14:creationId xmlns:p14="http://schemas.microsoft.com/office/powerpoint/2010/main" val="421546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E2B3A4DD-FE0B-48E2-A8CD-3E26EB2CE4CD}" type="slidenum">
              <a:rPr lang="ru-RU" altLang="ru-RU"/>
              <a:pPr/>
              <a:t>‹#›</a:t>
            </a:fld>
            <a:endParaRPr lang="ru-RU" altLang="ru-RU"/>
          </a:p>
        </p:txBody>
      </p:sp>
    </p:spTree>
    <p:extLst>
      <p:ext uri="{BB962C8B-B14F-4D97-AF65-F5344CB8AC3E}">
        <p14:creationId xmlns:p14="http://schemas.microsoft.com/office/powerpoint/2010/main" val="317817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1688"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578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9"/>
          <p:cNvSpPr>
            <a:spLocks noGrp="1" noChangeArrowheads="1"/>
          </p:cNvSpPr>
          <p:nvPr>
            <p:ph type="sldNum" idx="10"/>
          </p:nvPr>
        </p:nvSpPr>
        <p:spPr>
          <a:ln/>
        </p:spPr>
        <p:txBody>
          <a:bodyPr/>
          <a:lstStyle>
            <a:lvl1pPr>
              <a:defRPr/>
            </a:lvl1pPr>
          </a:lstStyle>
          <a:p>
            <a:fld id="{6E56963C-E05A-427E-BAD1-9F27E915CBF1}" type="slidenum">
              <a:rPr lang="ru-RU" altLang="ru-RU"/>
              <a:pPr/>
              <a:t>‹#›</a:t>
            </a:fld>
            <a:endParaRPr lang="ru-RU" altLang="ru-RU"/>
          </a:p>
        </p:txBody>
      </p:sp>
    </p:spTree>
    <p:extLst>
      <p:ext uri="{BB962C8B-B14F-4D97-AF65-F5344CB8AC3E}">
        <p14:creationId xmlns:p14="http://schemas.microsoft.com/office/powerpoint/2010/main" val="350625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DA0F02D0-A558-4CC2-BFBD-094D26E810B4}" type="slidenum">
              <a:rPr lang="ru-RU" altLang="ru-RU"/>
              <a:pPr/>
              <a:t>‹#›</a:t>
            </a:fld>
            <a:endParaRPr lang="ru-RU" altLang="ru-RU"/>
          </a:p>
        </p:txBody>
      </p:sp>
    </p:spTree>
    <p:extLst>
      <p:ext uri="{BB962C8B-B14F-4D97-AF65-F5344CB8AC3E}">
        <p14:creationId xmlns:p14="http://schemas.microsoft.com/office/powerpoint/2010/main" val="1080060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9"/>
          <p:cNvSpPr>
            <a:spLocks noGrp="1" noChangeArrowheads="1"/>
          </p:cNvSpPr>
          <p:nvPr>
            <p:ph type="sldNum" idx="10"/>
          </p:nvPr>
        </p:nvSpPr>
        <p:spPr>
          <a:ln/>
        </p:spPr>
        <p:txBody>
          <a:bodyPr/>
          <a:lstStyle>
            <a:lvl1pPr>
              <a:defRPr/>
            </a:lvl1pPr>
          </a:lstStyle>
          <a:p>
            <a:fld id="{FA457B6F-8D3F-41E5-839F-3C2E66564462}" type="slidenum">
              <a:rPr lang="ru-RU" altLang="ru-RU"/>
              <a:pPr/>
              <a:t>‹#›</a:t>
            </a:fld>
            <a:endParaRPr lang="ru-RU" altLang="ru-RU"/>
          </a:p>
        </p:txBody>
      </p:sp>
    </p:spTree>
    <p:extLst>
      <p:ext uri="{BB962C8B-B14F-4D97-AF65-F5344CB8AC3E}">
        <p14:creationId xmlns:p14="http://schemas.microsoft.com/office/powerpoint/2010/main" val="1088541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9"/>
          <p:cNvSpPr>
            <a:spLocks noGrp="1" noChangeArrowheads="1"/>
          </p:cNvSpPr>
          <p:nvPr>
            <p:ph type="sldNum" idx="10"/>
          </p:nvPr>
        </p:nvSpPr>
        <p:spPr>
          <a:ln/>
        </p:spPr>
        <p:txBody>
          <a:bodyPr/>
          <a:lstStyle>
            <a:lvl1pPr>
              <a:defRPr/>
            </a:lvl1pPr>
          </a:lstStyle>
          <a:p>
            <a:fld id="{71BF175F-D094-4366-949F-6C5777D96460}" type="slidenum">
              <a:rPr lang="ru-RU" altLang="ru-RU"/>
              <a:pPr/>
              <a:t>‹#›</a:t>
            </a:fld>
            <a:endParaRPr lang="ru-RU" altLang="ru-RU"/>
          </a:p>
        </p:txBody>
      </p:sp>
    </p:spTree>
    <p:extLst>
      <p:ext uri="{BB962C8B-B14F-4D97-AF65-F5344CB8AC3E}">
        <p14:creationId xmlns:p14="http://schemas.microsoft.com/office/powerpoint/2010/main" val="774776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9"/>
          <p:cNvSpPr>
            <a:spLocks noGrp="1" noChangeArrowheads="1"/>
          </p:cNvSpPr>
          <p:nvPr>
            <p:ph type="sldNum" idx="10"/>
          </p:nvPr>
        </p:nvSpPr>
        <p:spPr>
          <a:ln/>
        </p:spPr>
        <p:txBody>
          <a:bodyPr/>
          <a:lstStyle>
            <a:lvl1pPr>
              <a:defRPr/>
            </a:lvl1pPr>
          </a:lstStyle>
          <a:p>
            <a:fld id="{99138CFA-74DE-43B0-AD49-280D58066D9A}" type="slidenum">
              <a:rPr lang="ru-RU" altLang="ru-RU"/>
              <a:pPr/>
              <a:t>‹#›</a:t>
            </a:fld>
            <a:endParaRPr lang="ru-RU" altLang="ru-RU"/>
          </a:p>
        </p:txBody>
      </p:sp>
    </p:spTree>
    <p:extLst>
      <p:ext uri="{BB962C8B-B14F-4D97-AF65-F5344CB8AC3E}">
        <p14:creationId xmlns:p14="http://schemas.microsoft.com/office/powerpoint/2010/main" val="3879375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9"/>
          <p:cNvSpPr>
            <a:spLocks noGrp="1" noChangeArrowheads="1"/>
          </p:cNvSpPr>
          <p:nvPr>
            <p:ph type="sldNum" idx="10"/>
          </p:nvPr>
        </p:nvSpPr>
        <p:spPr>
          <a:ln/>
        </p:spPr>
        <p:txBody>
          <a:bodyPr/>
          <a:lstStyle>
            <a:lvl1pPr>
              <a:defRPr/>
            </a:lvl1pPr>
          </a:lstStyle>
          <a:p>
            <a:fld id="{6ACE1A30-9301-4315-A503-DEC0E6ED2F7F}" type="slidenum">
              <a:rPr lang="ru-RU" altLang="ru-RU"/>
              <a:pPr/>
              <a:t>‹#›</a:t>
            </a:fld>
            <a:endParaRPr lang="ru-RU" altLang="ru-RU"/>
          </a:p>
        </p:txBody>
      </p:sp>
    </p:spTree>
    <p:extLst>
      <p:ext uri="{BB962C8B-B14F-4D97-AF65-F5344CB8AC3E}">
        <p14:creationId xmlns:p14="http://schemas.microsoft.com/office/powerpoint/2010/main" val="3106713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9"/>
          <p:cNvSpPr>
            <a:spLocks noGrp="1" noChangeArrowheads="1"/>
          </p:cNvSpPr>
          <p:nvPr>
            <p:ph type="sldNum" idx="10"/>
          </p:nvPr>
        </p:nvSpPr>
        <p:spPr>
          <a:ln/>
        </p:spPr>
        <p:txBody>
          <a:bodyPr/>
          <a:lstStyle>
            <a:lvl1pPr>
              <a:defRPr/>
            </a:lvl1pPr>
          </a:lstStyle>
          <a:p>
            <a:fld id="{D6F85C98-4F97-4DE8-AC18-C2B3E6DC2DA4}" type="slidenum">
              <a:rPr lang="ru-RU" altLang="ru-RU"/>
              <a:pPr/>
              <a:t>‹#›</a:t>
            </a:fld>
            <a:endParaRPr lang="ru-RU" altLang="ru-RU"/>
          </a:p>
        </p:txBody>
      </p:sp>
    </p:spTree>
    <p:extLst>
      <p:ext uri="{BB962C8B-B14F-4D97-AF65-F5344CB8AC3E}">
        <p14:creationId xmlns:p14="http://schemas.microsoft.com/office/powerpoint/2010/main" val="4018724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9"/>
          <p:cNvSpPr>
            <a:spLocks noGrp="1" noChangeArrowheads="1"/>
          </p:cNvSpPr>
          <p:nvPr>
            <p:ph type="sldNum" idx="10"/>
          </p:nvPr>
        </p:nvSpPr>
        <p:spPr>
          <a:ln/>
        </p:spPr>
        <p:txBody>
          <a:bodyPr/>
          <a:lstStyle>
            <a:lvl1pPr>
              <a:defRPr/>
            </a:lvl1pPr>
          </a:lstStyle>
          <a:p>
            <a:fld id="{532C39B2-3E8A-42A1-99BF-C946327426EA}" type="slidenum">
              <a:rPr lang="ru-RU" altLang="ru-RU"/>
              <a:pPr/>
              <a:t>‹#›</a:t>
            </a:fld>
            <a:endParaRPr lang="ru-RU" altLang="ru-RU"/>
          </a:p>
        </p:txBody>
      </p:sp>
    </p:spTree>
    <p:extLst>
      <p:ext uri="{BB962C8B-B14F-4D97-AF65-F5344CB8AC3E}">
        <p14:creationId xmlns:p14="http://schemas.microsoft.com/office/powerpoint/2010/main" val="147710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idx="10"/>
          </p:nvPr>
        </p:nvSpPr>
        <p:spPr>
          <a:ln/>
        </p:spPr>
        <p:txBody>
          <a:bodyPr/>
          <a:lstStyle>
            <a:lvl1pPr>
              <a:defRPr/>
            </a:lvl1pPr>
          </a:lstStyle>
          <a:p>
            <a:fld id="{FD06DAEF-164C-43A6-8A80-4A484123FDA4}" type="slidenum">
              <a:rPr lang="ru-RU" altLang="ru-RU"/>
              <a:pPr/>
              <a:t>‹#›</a:t>
            </a:fld>
            <a:endParaRPr lang="ru-RU" altLang="ru-RU"/>
          </a:p>
        </p:txBody>
      </p:sp>
    </p:spTree>
    <p:extLst>
      <p:ext uri="{BB962C8B-B14F-4D97-AF65-F5344CB8AC3E}">
        <p14:creationId xmlns:p14="http://schemas.microsoft.com/office/powerpoint/2010/main" val="4134299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9"/>
          <p:cNvSpPr>
            <a:spLocks noGrp="1" noChangeArrowheads="1"/>
          </p:cNvSpPr>
          <p:nvPr>
            <p:ph type="sldNum" idx="10"/>
          </p:nvPr>
        </p:nvSpPr>
        <p:spPr>
          <a:ln/>
        </p:spPr>
        <p:txBody>
          <a:bodyPr/>
          <a:lstStyle>
            <a:lvl1pPr>
              <a:defRPr/>
            </a:lvl1pPr>
          </a:lstStyle>
          <a:p>
            <a:fld id="{119BDDB4-EF07-416D-86FE-F6F4204A2273}" type="slidenum">
              <a:rPr lang="ru-RU" altLang="ru-RU"/>
              <a:pPr/>
              <a:t>‹#›</a:t>
            </a:fld>
            <a:endParaRPr lang="ru-RU" altLang="ru-RU"/>
          </a:p>
        </p:txBody>
      </p:sp>
    </p:spTree>
    <p:extLst>
      <p:ext uri="{BB962C8B-B14F-4D97-AF65-F5344CB8AC3E}">
        <p14:creationId xmlns:p14="http://schemas.microsoft.com/office/powerpoint/2010/main" val="1796468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05F17376-D207-45D9-8062-E0E05493DA27}" type="slidenum">
              <a:rPr lang="ru-RU" altLang="ru-RU"/>
              <a:pPr/>
              <a:t>‹#›</a:t>
            </a:fld>
            <a:endParaRPr lang="ru-RU" altLang="ru-RU"/>
          </a:p>
        </p:txBody>
      </p:sp>
    </p:spTree>
    <p:extLst>
      <p:ext uri="{BB962C8B-B14F-4D97-AF65-F5344CB8AC3E}">
        <p14:creationId xmlns:p14="http://schemas.microsoft.com/office/powerpoint/2010/main" val="2296890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425450"/>
            <a:ext cx="2227263" cy="5440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425450"/>
            <a:ext cx="6534150" cy="5440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9"/>
          <p:cNvSpPr>
            <a:spLocks noGrp="1" noChangeArrowheads="1"/>
          </p:cNvSpPr>
          <p:nvPr>
            <p:ph type="sldNum" idx="10"/>
          </p:nvPr>
        </p:nvSpPr>
        <p:spPr>
          <a:ln/>
        </p:spPr>
        <p:txBody>
          <a:bodyPr/>
          <a:lstStyle>
            <a:lvl1pPr>
              <a:defRPr/>
            </a:lvl1pPr>
          </a:lstStyle>
          <a:p>
            <a:fld id="{575FAD3C-1104-429E-B07E-DE1ADFC0EC75}" type="slidenum">
              <a:rPr lang="ru-RU" altLang="ru-RU"/>
              <a:pPr/>
              <a:t>‹#›</a:t>
            </a:fld>
            <a:endParaRPr lang="ru-RU" altLang="ru-RU"/>
          </a:p>
        </p:txBody>
      </p:sp>
    </p:spTree>
    <p:extLst>
      <p:ext uri="{BB962C8B-B14F-4D97-AF65-F5344CB8AC3E}">
        <p14:creationId xmlns:p14="http://schemas.microsoft.com/office/powerpoint/2010/main" val="36676688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907588"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11"/>
          <p:cNvSpPr/>
          <p:nvPr/>
        </p:nvSpPr>
        <p:spPr>
          <a:xfrm>
            <a:off x="0" y="0"/>
            <a:ext cx="9907588"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12"/>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13"/>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1596867" y="5052546"/>
            <a:ext cx="610774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85855" y="3132290"/>
            <a:ext cx="7774543"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D79AB853-5E87-4A8A-AFF3-9AB2205FC396}" type="datetimeFigureOut">
              <a:rPr lang="en-US"/>
              <a:pPr>
                <a:defRPr/>
              </a:pPr>
              <a:t>3/1/2022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106D423D-9F7C-4868-92AB-424D9C28C795}" type="slidenum">
              <a:rPr lang="ru-RU" altLang="ru-RU"/>
              <a:pPr/>
              <a:t>‹#›</a:t>
            </a:fld>
            <a:endParaRPr lang="ru-RU" altLang="ru-RU"/>
          </a:p>
        </p:txBody>
      </p:sp>
    </p:spTree>
    <p:extLst>
      <p:ext uri="{BB962C8B-B14F-4D97-AF65-F5344CB8AC3E}">
        <p14:creationId xmlns:p14="http://schemas.microsoft.com/office/powerpoint/2010/main" val="164272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238448" y="731520"/>
            <a:ext cx="693531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F25FCA96-82B2-40F7-899B-C4331DA0DE61}" type="datetimeFigureOut">
              <a:rPr lang="en-US"/>
              <a:pPr>
                <a:defRPr/>
              </a:pPr>
              <a:t>3/1/2022</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293707FA-99E8-41DD-9851-D1C206AFCE4A}" type="slidenum">
              <a:rPr lang="ru-RU" altLang="ru-RU"/>
              <a:pPr/>
              <a:t>‹#›</a:t>
            </a:fld>
            <a:endParaRPr lang="ru-RU" altLang="ru-RU"/>
          </a:p>
        </p:txBody>
      </p:sp>
    </p:spTree>
    <p:extLst>
      <p:ext uri="{BB962C8B-B14F-4D97-AF65-F5344CB8AC3E}">
        <p14:creationId xmlns:p14="http://schemas.microsoft.com/office/powerpoint/2010/main" val="3848830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7"/>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ectangle 8"/>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val 9"/>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2202981" y="2172648"/>
            <a:ext cx="6464924"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191326" y="4607511"/>
            <a:ext cx="6469072"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C9208417-3C77-4018-87A1-E65DAB12495A}" type="datetimeFigureOut">
              <a:rPr lang="en-US"/>
              <a:pPr>
                <a:defRPr/>
              </a:pPr>
              <a:t>3/1/2022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8F85F8CC-1414-44F8-97D9-50CDE0D1E016}" type="slidenum">
              <a:rPr lang="ru-RU" altLang="ru-RU"/>
              <a:pPr/>
              <a:t>‹#›</a:t>
            </a:fld>
            <a:endParaRPr lang="ru-RU" altLang="ru-RU"/>
          </a:p>
        </p:txBody>
      </p:sp>
    </p:spTree>
    <p:extLst>
      <p:ext uri="{BB962C8B-B14F-4D97-AF65-F5344CB8AC3E}">
        <p14:creationId xmlns:p14="http://schemas.microsoft.com/office/powerpoint/2010/main" val="1273147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238448" y="731519"/>
            <a:ext cx="3626177"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033055" y="731520"/>
            <a:ext cx="3626177"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6F5AECC4-F003-47AE-8256-8E85223EC875}" type="datetimeFigureOut">
              <a:rPr lang="en-US"/>
              <a:pPr>
                <a:defRPr/>
              </a:pPr>
              <a:t>3/1/2022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63524E5F-6BFD-4111-9057-FE235DC72D6F}" type="slidenum">
              <a:rPr lang="ru-RU" altLang="ru-RU"/>
              <a:pPr/>
              <a:t>‹#›</a:t>
            </a:fld>
            <a:endParaRPr lang="ru-RU" altLang="ru-RU"/>
          </a:p>
        </p:txBody>
      </p:sp>
    </p:spTree>
    <p:extLst>
      <p:ext uri="{BB962C8B-B14F-4D97-AF65-F5344CB8AC3E}">
        <p14:creationId xmlns:p14="http://schemas.microsoft.com/office/powerpoint/2010/main" val="3107496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449"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3019" y="1400327"/>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35384" y="731520"/>
            <a:ext cx="3626177"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32917" y="1399032"/>
            <a:ext cx="3626177"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E2A38A28-7779-4A4B-A10D-82E5FF7ABAA3}" type="datetimeFigureOut">
              <a:rPr lang="en-US"/>
              <a:pPr>
                <a:defRPr/>
              </a:pPr>
              <a:t>3/1/2022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F093B3A-A0A1-4D6A-B08E-070ACAFE6847}" type="slidenum">
              <a:rPr lang="ru-RU" altLang="ru-RU"/>
              <a:pPr/>
              <a:t>‹#›</a:t>
            </a:fld>
            <a:endParaRPr lang="ru-RU" altLang="ru-RU"/>
          </a:p>
        </p:txBody>
      </p:sp>
    </p:spTree>
    <p:extLst>
      <p:ext uri="{BB962C8B-B14F-4D97-AF65-F5344CB8AC3E}">
        <p14:creationId xmlns:p14="http://schemas.microsoft.com/office/powerpoint/2010/main" val="554219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E295E1C9-7D39-4AB6-BAC8-EE0DC3C6AADD}" type="datetimeFigureOut">
              <a:rPr lang="en-US"/>
              <a:pPr>
                <a:defRPr/>
              </a:pPr>
              <a:t>3/1/2022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0BAAF8B-0B3E-4C32-A397-BE119F214265}" type="slidenum">
              <a:rPr lang="ru-RU" altLang="ru-RU"/>
              <a:pPr/>
              <a:t>‹#›</a:t>
            </a:fld>
            <a:endParaRPr lang="ru-RU" altLang="ru-RU"/>
          </a:p>
        </p:txBody>
      </p:sp>
    </p:spTree>
    <p:extLst>
      <p:ext uri="{BB962C8B-B14F-4D97-AF65-F5344CB8AC3E}">
        <p14:creationId xmlns:p14="http://schemas.microsoft.com/office/powerpoint/2010/main" val="7335921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0285C9-5345-4302-A757-FD92FDD44C88}" type="datetimeFigureOut">
              <a:rPr lang="en-US"/>
              <a:pPr>
                <a:defRPr/>
              </a:pPr>
              <a:t>3/1/2022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401FA8D-87AC-4AA9-9C43-A6ABA0C281C3}" type="slidenum">
              <a:rPr lang="ru-RU" altLang="ru-RU"/>
              <a:pPr/>
              <a:t>‹#›</a:t>
            </a:fld>
            <a:endParaRPr lang="ru-RU" altLang="ru-RU"/>
          </a:p>
        </p:txBody>
      </p:sp>
    </p:spTree>
    <p:extLst>
      <p:ext uri="{BB962C8B-B14F-4D97-AF65-F5344CB8AC3E}">
        <p14:creationId xmlns:p14="http://schemas.microsoft.com/office/powerpoint/2010/main" val="155059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1687"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1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sldNum" idx="10"/>
          </p:nvPr>
        </p:nvSpPr>
        <p:spPr>
          <a:ln/>
        </p:spPr>
        <p:txBody>
          <a:bodyPr/>
          <a:lstStyle>
            <a:lvl1pPr>
              <a:defRPr/>
            </a:lvl1pPr>
          </a:lstStyle>
          <a:p>
            <a:fld id="{7EB6AE19-86C9-46FD-8136-1571F63CC851}" type="slidenum">
              <a:rPr lang="ru-RU" altLang="ru-RU"/>
              <a:pPr/>
              <a:t>‹#›</a:t>
            </a:fld>
            <a:endParaRPr lang="ru-RU" altLang="ru-RU"/>
          </a:p>
        </p:txBody>
      </p:sp>
    </p:spTree>
    <p:extLst>
      <p:ext uri="{BB962C8B-B14F-4D97-AF65-F5344CB8AC3E}">
        <p14:creationId xmlns:p14="http://schemas.microsoft.com/office/powerpoint/2010/main" val="2409690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166" y="2209801"/>
            <a:ext cx="3939724"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977106" y="731520"/>
            <a:ext cx="4352540"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65599" y="3497802"/>
            <a:ext cx="3671637"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3CC8F8E-6F9E-4A24-9D15-55A9FDFF9606}" type="datetimeFigureOut">
              <a:rPr lang="en-US"/>
              <a:pPr>
                <a:defRPr/>
              </a:pPr>
              <a:t>3/1/2022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CDC7D7B-96E1-452A-97AF-4DC972D6EFFF}" type="slidenum">
              <a:rPr lang="ru-RU" altLang="ru-RU"/>
              <a:pPr/>
              <a:t>‹#›</a:t>
            </a:fld>
            <a:endParaRPr lang="ru-RU" altLang="ru-RU"/>
          </a:p>
        </p:txBody>
      </p:sp>
    </p:spTree>
    <p:extLst>
      <p:ext uri="{BB962C8B-B14F-4D97-AF65-F5344CB8AC3E}">
        <p14:creationId xmlns:p14="http://schemas.microsoft.com/office/powerpoint/2010/main" val="2105122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907588"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8"/>
          <p:cNvSpPr/>
          <p:nvPr/>
        </p:nvSpPr>
        <p:spPr>
          <a:xfrm>
            <a:off x="0" y="0"/>
            <a:ext cx="9907588"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Rectangle 9"/>
          <p:cNvSpPr/>
          <p:nvPr/>
        </p:nvSpPr>
        <p:spPr>
          <a:xfrm>
            <a:off x="0" y="2652713"/>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Oval 10"/>
          <p:cNvSpPr/>
          <p:nvPr/>
        </p:nvSpPr>
        <p:spPr>
          <a:xfrm>
            <a:off x="0" y="1600200"/>
            <a:ext cx="9907588"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4848883" y="1143000"/>
            <a:ext cx="4458415"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951197" y="1010486"/>
            <a:ext cx="4002598"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88000" y="4464421"/>
            <a:ext cx="691660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D0324B4-AB8A-442C-9E9A-7A35AB3588B6}" type="datetimeFigureOut">
              <a:rPr lang="en-US"/>
              <a:pPr>
                <a:defRPr/>
              </a:pPr>
              <a:t>3/1/2022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01FD8F9A-5E9B-433C-A41E-85DD0F87F5DC}" type="slidenum">
              <a:rPr lang="ru-RU" altLang="ru-RU"/>
              <a:pPr/>
              <a:t>‹#›</a:t>
            </a:fld>
            <a:endParaRPr lang="ru-RU" altLang="ru-RU"/>
          </a:p>
        </p:txBody>
      </p:sp>
    </p:spTree>
    <p:extLst>
      <p:ext uri="{BB962C8B-B14F-4D97-AF65-F5344CB8AC3E}">
        <p14:creationId xmlns:p14="http://schemas.microsoft.com/office/powerpoint/2010/main" val="34217779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064081" y="731519"/>
            <a:ext cx="6935312"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DB7343E-9804-4245-BD07-FFF6273F5941}" type="datetimeFigureOut">
              <a:rPr lang="en-US"/>
              <a:pPr>
                <a:defRPr/>
              </a:pPr>
              <a:t>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5CBA9B-BC79-46AF-881E-3D135851F78F}" type="slidenum">
              <a:rPr lang="ru-RU" altLang="ru-RU"/>
              <a:pPr/>
              <a:t>‹#›</a:t>
            </a:fld>
            <a:endParaRPr lang="ru-RU" altLang="ru-RU"/>
          </a:p>
        </p:txBody>
      </p:sp>
    </p:spTree>
    <p:extLst>
      <p:ext uri="{BB962C8B-B14F-4D97-AF65-F5344CB8AC3E}">
        <p14:creationId xmlns:p14="http://schemas.microsoft.com/office/powerpoint/2010/main" val="19124590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0105" y="376518"/>
            <a:ext cx="2229207"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601700" y="731520"/>
            <a:ext cx="5232566"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8DE47F4-D238-47D8-8C28-B6FB30A54FC5}" type="datetimeFigureOut">
              <a:rPr lang="en-US"/>
              <a:pPr>
                <a:defRPr/>
              </a:pPr>
              <a:t>3/1/2022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F58C5B-287F-48F7-BF30-C81F6EF1C4FE}" type="slidenum">
              <a:rPr lang="ru-RU" altLang="ru-RU"/>
              <a:pPr/>
              <a:t>‹#›</a:t>
            </a:fld>
            <a:endParaRPr lang="ru-RU" altLang="ru-RU"/>
          </a:p>
        </p:txBody>
      </p:sp>
    </p:spTree>
    <p:extLst>
      <p:ext uri="{BB962C8B-B14F-4D97-AF65-F5344CB8AC3E}">
        <p14:creationId xmlns:p14="http://schemas.microsoft.com/office/powerpoint/2010/main" val="156136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981200"/>
            <a:ext cx="43799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7613" y="1981200"/>
            <a:ext cx="43815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sldNum" idx="10"/>
          </p:nvPr>
        </p:nvSpPr>
        <p:spPr>
          <a:ln/>
        </p:spPr>
        <p:txBody>
          <a:bodyPr/>
          <a:lstStyle>
            <a:lvl1pPr>
              <a:defRPr/>
            </a:lvl1pPr>
          </a:lstStyle>
          <a:p>
            <a:fld id="{77DA7B88-084B-4C13-BE85-C99608BBF798}" type="slidenum">
              <a:rPr lang="ru-RU" altLang="ru-RU"/>
              <a:pPr/>
              <a:t>‹#›</a:t>
            </a:fld>
            <a:endParaRPr lang="ru-RU" altLang="ru-RU"/>
          </a:p>
        </p:txBody>
      </p:sp>
    </p:spTree>
    <p:extLst>
      <p:ext uri="{BB962C8B-B14F-4D97-AF65-F5344CB8AC3E}">
        <p14:creationId xmlns:p14="http://schemas.microsoft.com/office/powerpoint/2010/main" val="381102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6988"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99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375" y="2174875"/>
            <a:ext cx="43799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sldNum" idx="10"/>
          </p:nvPr>
        </p:nvSpPr>
        <p:spPr>
          <a:ln/>
        </p:spPr>
        <p:txBody>
          <a:bodyPr/>
          <a:lstStyle>
            <a:lvl1pPr>
              <a:defRPr/>
            </a:lvl1pPr>
          </a:lstStyle>
          <a:p>
            <a:fld id="{D156F077-354B-475F-90AE-F1C8FE4B17B2}" type="slidenum">
              <a:rPr lang="ru-RU" altLang="ru-RU"/>
              <a:pPr/>
              <a:t>‹#›</a:t>
            </a:fld>
            <a:endParaRPr lang="ru-RU" altLang="ru-RU"/>
          </a:p>
        </p:txBody>
      </p:sp>
    </p:spTree>
    <p:extLst>
      <p:ext uri="{BB962C8B-B14F-4D97-AF65-F5344CB8AC3E}">
        <p14:creationId xmlns:p14="http://schemas.microsoft.com/office/powerpoint/2010/main" val="163886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sldNum" idx="10"/>
          </p:nvPr>
        </p:nvSpPr>
        <p:spPr>
          <a:ln/>
        </p:spPr>
        <p:txBody>
          <a:bodyPr/>
          <a:lstStyle>
            <a:lvl1pPr>
              <a:defRPr/>
            </a:lvl1pPr>
          </a:lstStyle>
          <a:p>
            <a:fld id="{27794F8D-48D9-4E46-B65D-CF0C86EBF7DF}" type="slidenum">
              <a:rPr lang="ru-RU" altLang="ru-RU"/>
              <a:pPr/>
              <a:t>‹#›</a:t>
            </a:fld>
            <a:endParaRPr lang="ru-RU" altLang="ru-RU"/>
          </a:p>
        </p:txBody>
      </p:sp>
    </p:spTree>
    <p:extLst>
      <p:ext uri="{BB962C8B-B14F-4D97-AF65-F5344CB8AC3E}">
        <p14:creationId xmlns:p14="http://schemas.microsoft.com/office/powerpoint/2010/main" val="245753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fld id="{442B07DE-977F-4317-9AA7-7E67DF08EA82}" type="slidenum">
              <a:rPr lang="ru-RU" altLang="ru-RU"/>
              <a:pPr/>
              <a:t>‹#›</a:t>
            </a:fld>
            <a:endParaRPr lang="ru-RU" altLang="ru-RU"/>
          </a:p>
        </p:txBody>
      </p:sp>
    </p:spTree>
    <p:extLst>
      <p:ext uri="{BB962C8B-B14F-4D97-AF65-F5344CB8AC3E}">
        <p14:creationId xmlns:p14="http://schemas.microsoft.com/office/powerpoint/2010/main" val="422312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3500" y="273050"/>
            <a:ext cx="55387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idx="10"/>
          </p:nvPr>
        </p:nvSpPr>
        <p:spPr>
          <a:ln/>
        </p:spPr>
        <p:txBody>
          <a:bodyPr/>
          <a:lstStyle>
            <a:lvl1pPr>
              <a:defRPr/>
            </a:lvl1pPr>
          </a:lstStyle>
          <a:p>
            <a:fld id="{537C9905-53B7-4F04-AC2A-1D4F8B1C0CBB}" type="slidenum">
              <a:rPr lang="ru-RU" altLang="ru-RU"/>
              <a:pPr/>
              <a:t>‹#›</a:t>
            </a:fld>
            <a:endParaRPr lang="ru-RU" altLang="ru-RU"/>
          </a:p>
        </p:txBody>
      </p:sp>
    </p:spTree>
    <p:extLst>
      <p:ext uri="{BB962C8B-B14F-4D97-AF65-F5344CB8AC3E}">
        <p14:creationId xmlns:p14="http://schemas.microsoft.com/office/powerpoint/2010/main" val="250842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5187"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518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518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idx="10"/>
          </p:nvPr>
        </p:nvSpPr>
        <p:spPr>
          <a:ln/>
        </p:spPr>
        <p:txBody>
          <a:bodyPr/>
          <a:lstStyle>
            <a:lvl1pPr>
              <a:defRPr/>
            </a:lvl1pPr>
          </a:lstStyle>
          <a:p>
            <a:fld id="{420A168F-3F0E-460A-A281-309153862324}" type="slidenum">
              <a:rPr lang="ru-RU" altLang="ru-RU"/>
              <a:pPr/>
              <a:t>‹#›</a:t>
            </a:fld>
            <a:endParaRPr lang="ru-RU" altLang="ru-RU"/>
          </a:p>
        </p:txBody>
      </p:sp>
    </p:spTree>
    <p:extLst>
      <p:ext uri="{BB962C8B-B14F-4D97-AF65-F5344CB8AC3E}">
        <p14:creationId xmlns:p14="http://schemas.microsoft.com/office/powerpoint/2010/main" val="1229967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ext Box 1"/>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0" name="Rectangle 2"/>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a:solidFill>
                  <a:srgbClr val="000000"/>
                </a:solidFill>
              </a:defRPr>
            </a:lvl1pPr>
          </a:lstStyle>
          <a:p>
            <a:fld id="{84781AE6-347F-4F91-9D24-CC04D3E3B02E}" type="slidenum">
              <a:rPr lang="ru-RU" altLang="ru-RU"/>
              <a:pPr/>
              <a:t>‹#›</a:t>
            </a:fld>
            <a:endParaRPr lang="ru-RU" altLang="ru-RU"/>
          </a:p>
        </p:txBody>
      </p:sp>
      <p:grpSp>
        <p:nvGrpSpPr>
          <p:cNvPr id="1028" name="Group 3"/>
          <p:cNvGrpSpPr>
            <a:grpSpLocks/>
          </p:cNvGrpSpPr>
          <p:nvPr/>
        </p:nvGrpSpPr>
        <p:grpSpPr bwMode="auto">
          <a:xfrm>
            <a:off x="0" y="0"/>
            <a:ext cx="9904413" cy="544513"/>
            <a:chOff x="0" y="0"/>
            <a:chExt cx="6239" cy="343"/>
          </a:xfrm>
        </p:grpSpPr>
        <p:sp>
          <p:nvSpPr>
            <p:cNvPr id="1032" name="Rectangle 4"/>
            <p:cNvSpPr>
              <a:spLocks noChangeArrowheads="1"/>
            </p:cNvSpPr>
            <p:nvPr/>
          </p:nvSpPr>
          <p:spPr bwMode="auto">
            <a:xfrm>
              <a:off x="0" y="0"/>
              <a:ext cx="195" cy="336"/>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3" name="Rectangle 5"/>
            <p:cNvSpPr>
              <a:spLocks noChangeArrowheads="1"/>
            </p:cNvSpPr>
            <p:nvPr/>
          </p:nvSpPr>
          <p:spPr bwMode="auto">
            <a:xfrm>
              <a:off x="282" y="85"/>
              <a:ext cx="5958" cy="173"/>
            </a:xfrm>
            <a:prstGeom prst="rect">
              <a:avLst/>
            </a:prstGeom>
            <a:gradFill rotWithShape="0">
              <a:gsLst>
                <a:gs pos="0">
                  <a:srgbClr val="FFFFFF"/>
                </a:gs>
                <a:gs pos="100000">
                  <a:srgbClr val="00007D"/>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4" name="Rectangle 6"/>
            <p:cNvSpPr>
              <a:spLocks noChangeArrowheads="1"/>
            </p:cNvSpPr>
            <p:nvPr/>
          </p:nvSpPr>
          <p:spPr bwMode="auto">
            <a:xfrm>
              <a:off x="279" y="85"/>
              <a:ext cx="94" cy="8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5" name="Rectangle 7"/>
            <p:cNvSpPr>
              <a:spLocks noChangeArrowheads="1"/>
            </p:cNvSpPr>
            <p:nvPr/>
          </p:nvSpPr>
          <p:spPr bwMode="auto">
            <a:xfrm>
              <a:off x="373" y="0"/>
              <a:ext cx="95"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6" name="Rectangle 8"/>
            <p:cNvSpPr>
              <a:spLocks noChangeArrowheads="1"/>
            </p:cNvSpPr>
            <p:nvPr/>
          </p:nvSpPr>
          <p:spPr bwMode="auto">
            <a:xfrm>
              <a:off x="373" y="85"/>
              <a:ext cx="95" cy="8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7" name="Rectangle 9"/>
            <p:cNvSpPr>
              <a:spLocks noChangeArrowheads="1"/>
            </p:cNvSpPr>
            <p:nvPr/>
          </p:nvSpPr>
          <p:spPr bwMode="auto">
            <a:xfrm>
              <a:off x="187" y="173"/>
              <a:ext cx="93" cy="87"/>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8" name="Rectangle 10"/>
            <p:cNvSpPr>
              <a:spLocks noChangeArrowheads="1"/>
            </p:cNvSpPr>
            <p:nvPr/>
          </p:nvSpPr>
          <p:spPr bwMode="auto">
            <a:xfrm>
              <a:off x="90" y="86"/>
              <a:ext cx="96" cy="87"/>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39" name="Rectangle 11"/>
            <p:cNvSpPr>
              <a:spLocks noChangeArrowheads="1"/>
            </p:cNvSpPr>
            <p:nvPr/>
          </p:nvSpPr>
          <p:spPr bwMode="auto">
            <a:xfrm>
              <a:off x="279" y="171"/>
              <a:ext cx="94" cy="87"/>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040" name="Rectangle 12"/>
            <p:cNvSpPr>
              <a:spLocks noChangeArrowheads="1"/>
            </p:cNvSpPr>
            <p:nvPr/>
          </p:nvSpPr>
          <p:spPr bwMode="auto">
            <a:xfrm>
              <a:off x="187" y="258"/>
              <a:ext cx="93" cy="8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sp>
        <p:nvSpPr>
          <p:cNvPr id="1029" name="Rectangle 13"/>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30" name="Rectangle 14"/>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1031" name="Text Box 15"/>
          <p:cNvSpPr txBox="1">
            <a:spLocks noChangeArrowheads="1"/>
          </p:cNvSpPr>
          <p:nvPr/>
        </p:nvSpPr>
        <p:spPr bwMode="auto">
          <a:xfrm>
            <a:off x="495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 bg1="lt1" tx1="dk1" bg2="lt2" tx2="dk2" accent1="accent1" accent2="accent2" accent3="accent3" accent4="accent4" accent5="accent5" accent6="accent6" hlink="hlink" folHlink="folHlink"/>
  <p:sldLayoutIdLst>
    <p:sldLayoutId id="2147485447" r:id="rId1"/>
    <p:sldLayoutId id="2147485448" r:id="rId2"/>
    <p:sldLayoutId id="2147485449" r:id="rId3"/>
    <p:sldLayoutId id="2147485450" r:id="rId4"/>
    <p:sldLayoutId id="2147485451" r:id="rId5"/>
    <p:sldLayoutId id="2147485452" r:id="rId6"/>
    <p:sldLayoutId id="2147485453" r:id="rId7"/>
    <p:sldLayoutId id="2147485454" r:id="rId8"/>
    <p:sldLayoutId id="2147485455" r:id="rId9"/>
    <p:sldLayoutId id="2147485456" r:id="rId10"/>
    <p:sldLayoutId id="2147485457"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904413" cy="6856413"/>
            <a:chOff x="0" y="0"/>
            <a:chExt cx="6239" cy="4319"/>
          </a:xfrm>
        </p:grpSpPr>
        <p:sp>
          <p:nvSpPr>
            <p:cNvPr id="2056" name="Rectangle 2"/>
            <p:cNvSpPr>
              <a:spLocks noChangeArrowheads="1"/>
            </p:cNvSpPr>
            <p:nvPr/>
          </p:nvSpPr>
          <p:spPr bwMode="auto">
            <a:xfrm>
              <a:off x="0" y="0"/>
              <a:ext cx="2392" cy="4320"/>
            </a:xfrm>
            <a:prstGeom prst="rect">
              <a:avLst/>
            </a:prstGeom>
            <a:gradFill rotWithShape="0">
              <a:gsLst>
                <a:gs pos="0">
                  <a:srgbClr val="FFFFFF"/>
                </a:gs>
                <a:gs pos="100000">
                  <a:srgbClr val="CCCCE6"/>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7" name="Rectangle 3"/>
            <p:cNvSpPr>
              <a:spLocks noChangeArrowheads="1"/>
            </p:cNvSpPr>
            <p:nvPr/>
          </p:nvSpPr>
          <p:spPr bwMode="auto">
            <a:xfrm>
              <a:off x="1171" y="1065"/>
              <a:ext cx="5069" cy="1596"/>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nvGrpSpPr>
            <p:cNvPr id="2058" name="Group 4"/>
            <p:cNvGrpSpPr>
              <a:grpSpLocks/>
            </p:cNvGrpSpPr>
            <p:nvPr/>
          </p:nvGrpSpPr>
          <p:grpSpPr bwMode="auto">
            <a:xfrm>
              <a:off x="0" y="672"/>
              <a:ext cx="1955" cy="1988"/>
              <a:chOff x="0" y="672"/>
              <a:chExt cx="1955" cy="1988"/>
            </a:xfrm>
          </p:grpSpPr>
          <p:sp>
            <p:nvSpPr>
              <p:cNvPr id="2059" name="Rectangle 5"/>
              <p:cNvSpPr>
                <a:spLocks noChangeArrowheads="1"/>
              </p:cNvSpPr>
              <p:nvPr/>
            </p:nvSpPr>
            <p:spPr bwMode="auto">
              <a:xfrm>
                <a:off x="391" y="2257"/>
                <a:ext cx="393" cy="404"/>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0" name="Rectangle 6"/>
              <p:cNvSpPr>
                <a:spLocks noChangeArrowheads="1"/>
              </p:cNvSpPr>
              <p:nvPr/>
            </p:nvSpPr>
            <p:spPr bwMode="auto">
              <a:xfrm>
                <a:off x="1171" y="1065"/>
                <a:ext cx="392" cy="405"/>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1" name="Rectangle 7"/>
              <p:cNvSpPr>
                <a:spLocks noChangeArrowheads="1"/>
              </p:cNvSpPr>
              <p:nvPr/>
            </p:nvSpPr>
            <p:spPr bwMode="auto">
              <a:xfrm>
                <a:off x="1557" y="672"/>
                <a:ext cx="400" cy="400"/>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2" name="Rectangle 8"/>
              <p:cNvSpPr>
                <a:spLocks noChangeArrowheads="1"/>
              </p:cNvSpPr>
              <p:nvPr/>
            </p:nvSpPr>
            <p:spPr bwMode="auto">
              <a:xfrm>
                <a:off x="779" y="2257"/>
                <a:ext cx="398" cy="404"/>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3" name="Rectangle 9"/>
              <p:cNvSpPr>
                <a:spLocks noChangeArrowheads="1"/>
              </p:cNvSpPr>
              <p:nvPr/>
            </p:nvSpPr>
            <p:spPr bwMode="auto">
              <a:xfrm>
                <a:off x="1557" y="1065"/>
                <a:ext cx="400" cy="405"/>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4" name="Rectangle 10"/>
              <p:cNvSpPr>
                <a:spLocks noChangeArrowheads="1"/>
              </p:cNvSpPr>
              <p:nvPr/>
            </p:nvSpPr>
            <p:spPr bwMode="auto">
              <a:xfrm>
                <a:off x="779" y="1464"/>
                <a:ext cx="398" cy="399"/>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5" name="Rectangle 11"/>
              <p:cNvSpPr>
                <a:spLocks noChangeArrowheads="1"/>
              </p:cNvSpPr>
              <p:nvPr/>
            </p:nvSpPr>
            <p:spPr bwMode="auto">
              <a:xfrm>
                <a:off x="0" y="1464"/>
                <a:ext cx="397" cy="399"/>
              </a:xfrm>
              <a:prstGeom prst="rect">
                <a:avLst/>
              </a:prstGeom>
              <a:solidFill>
                <a:srgbClr val="00007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6" name="Rectangle 12"/>
              <p:cNvSpPr>
                <a:spLocks noChangeArrowheads="1"/>
              </p:cNvSpPr>
              <p:nvPr/>
            </p:nvSpPr>
            <p:spPr bwMode="auto">
              <a:xfrm>
                <a:off x="1171" y="1464"/>
                <a:ext cx="392" cy="399"/>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7" name="Rectangle 13"/>
              <p:cNvSpPr>
                <a:spLocks noChangeArrowheads="1"/>
              </p:cNvSpPr>
              <p:nvPr/>
            </p:nvSpPr>
            <p:spPr bwMode="auto">
              <a:xfrm>
                <a:off x="391" y="1857"/>
                <a:ext cx="393" cy="406"/>
              </a:xfrm>
              <a:prstGeom prst="rect">
                <a:avLst/>
              </a:prstGeom>
              <a:solidFill>
                <a:srgbClr val="CCCCE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68" name="Rectangle 14"/>
              <p:cNvSpPr>
                <a:spLocks noChangeArrowheads="1"/>
              </p:cNvSpPr>
              <p:nvPr/>
            </p:nvSpPr>
            <p:spPr bwMode="auto">
              <a:xfrm>
                <a:off x="779" y="1857"/>
                <a:ext cx="398" cy="406"/>
              </a:xfrm>
              <a:prstGeom prst="rect">
                <a:avLst/>
              </a:prstGeom>
              <a:solidFill>
                <a:srgbClr val="9999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grpSp>
      </p:grpSp>
      <p:sp>
        <p:nvSpPr>
          <p:cNvPr id="2051" name="Rectangle 15"/>
          <p:cNvSpPr>
            <a:spLocks noGrp="1" noChangeArrowheads="1"/>
          </p:cNvSpPr>
          <p:nvPr>
            <p:ph type="title"/>
          </p:nvPr>
        </p:nvSpPr>
        <p:spPr bwMode="auto">
          <a:xfrm>
            <a:off x="495300" y="425450"/>
            <a:ext cx="89138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2052" name="Rectangle 16"/>
          <p:cNvSpPr>
            <a:spLocks noGrp="1" noChangeArrowheads="1"/>
          </p:cNvSpPr>
          <p:nvPr>
            <p:ph type="body" idx="1"/>
          </p:nvPr>
        </p:nvSpPr>
        <p:spPr bwMode="auto">
          <a:xfrm>
            <a:off x="495300" y="1981200"/>
            <a:ext cx="8913813"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2053" name="Text Box 17"/>
          <p:cNvSpPr txBox="1">
            <a:spLocks noChangeArrowheads="1"/>
          </p:cNvSpPr>
          <p:nvPr/>
        </p:nvSpPr>
        <p:spPr bwMode="auto">
          <a:xfrm>
            <a:off x="495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054" name="Text Box 18"/>
          <p:cNvSpPr txBox="1">
            <a:spLocks noChangeArrowheads="1"/>
          </p:cNvSpPr>
          <p:nvPr/>
        </p:nvSpPr>
        <p:spPr bwMode="auto">
          <a:xfrm>
            <a:off x="3384550"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091" name="Rectangle 19"/>
          <p:cNvSpPr>
            <a:spLocks noGrp="1" noChangeArrowheads="1"/>
          </p:cNvSpPr>
          <p:nvPr>
            <p:ph type="sldNum"/>
          </p:nvPr>
        </p:nvSpPr>
        <p:spPr bwMode="auto">
          <a:xfrm>
            <a:off x="7099300" y="6248400"/>
            <a:ext cx="23098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45000"/>
              <a:buFont typeface="Wingdings" panose="05000000000000000000" pitchFamily="2" charset="2"/>
              <a:buNone/>
              <a:tabLst>
                <a:tab pos="723900" algn="l"/>
                <a:tab pos="1447800" algn="l"/>
                <a:tab pos="2171700" algn="l"/>
              </a:tabLst>
              <a:defRPr sz="1200">
                <a:solidFill>
                  <a:srgbClr val="000000"/>
                </a:solidFill>
              </a:defRPr>
            </a:lvl1pPr>
          </a:lstStyle>
          <a:p>
            <a:fld id="{92486C23-6A8C-4150-B096-4790E83AC698}"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5458" r:id="rId1"/>
    <p:sldLayoutId id="2147485459" r:id="rId2"/>
    <p:sldLayoutId id="2147485460" r:id="rId3"/>
    <p:sldLayoutId id="2147485461" r:id="rId4"/>
    <p:sldLayoutId id="2147485462" r:id="rId5"/>
    <p:sldLayoutId id="2147485463" r:id="rId6"/>
    <p:sldLayoutId id="2147485464" r:id="rId7"/>
    <p:sldLayoutId id="2147485465" r:id="rId8"/>
    <p:sldLayoutId id="2147485466" r:id="rId9"/>
    <p:sldLayoutId id="2147485467" r:id="rId10"/>
    <p:sldLayoutId id="2147485468" r:id="rId11"/>
  </p:sldLayoutIdLst>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2pPr>
      <a:lvl3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3pPr>
      <a:lvl4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4pPr>
      <a:lvl5pPr algn="l"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SimSun" charset="0"/>
          <a:cs typeface="SimSun"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907588"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0"/>
            <a:ext cx="9907588"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0" y="3768725"/>
            <a:ext cx="9907588"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Oval 9"/>
          <p:cNvSpPr/>
          <p:nvPr/>
        </p:nvSpPr>
        <p:spPr>
          <a:xfrm>
            <a:off x="0" y="1600200"/>
            <a:ext cx="9907588"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1943100" y="4371975"/>
            <a:ext cx="705643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085" name="Text Placeholder 2"/>
          <p:cNvSpPr>
            <a:spLocks noGrp="1"/>
          </p:cNvSpPr>
          <p:nvPr>
            <p:ph type="body" idx="1"/>
          </p:nvPr>
        </p:nvSpPr>
        <p:spPr bwMode="auto">
          <a:xfrm>
            <a:off x="1238250" y="731838"/>
            <a:ext cx="6935788"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688138" y="6172200"/>
            <a:ext cx="272415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ea typeface="SimSun" charset="-122"/>
              </a:defRPr>
            </a:lvl1pPr>
          </a:lstStyle>
          <a:p>
            <a:pPr>
              <a:defRPr/>
            </a:pPr>
            <a:fld id="{5463E6B1-9B70-413D-84DE-D207F432EC87}" type="datetimeFigureOut">
              <a:rPr lang="en-US"/>
              <a:pPr>
                <a:defRPr/>
              </a:pPr>
              <a:t>3/1/2022</a:t>
            </a:fld>
            <a:endParaRPr lang="en-US" dirty="0"/>
          </a:p>
        </p:txBody>
      </p:sp>
      <p:sp>
        <p:nvSpPr>
          <p:cNvPr id="5" name="Footer Placeholder 4"/>
          <p:cNvSpPr>
            <a:spLocks noGrp="1"/>
          </p:cNvSpPr>
          <p:nvPr>
            <p:ph type="ftr" sz="quarter" idx="3"/>
          </p:nvPr>
        </p:nvSpPr>
        <p:spPr>
          <a:xfrm>
            <a:off x="495300" y="6172200"/>
            <a:ext cx="36322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ea typeface="SimSun" charset="-122"/>
              </a:defRPr>
            </a:lvl1pPr>
          </a:lstStyle>
          <a:p>
            <a:pPr>
              <a:defRPr/>
            </a:pPr>
            <a:endParaRPr lang="en-US"/>
          </a:p>
        </p:txBody>
      </p:sp>
      <p:sp>
        <p:nvSpPr>
          <p:cNvPr id="6" name="Slide Number Placeholder 5"/>
          <p:cNvSpPr>
            <a:spLocks noGrp="1"/>
          </p:cNvSpPr>
          <p:nvPr>
            <p:ph type="sldNum" sz="quarter" idx="4"/>
          </p:nvPr>
        </p:nvSpPr>
        <p:spPr>
          <a:xfrm>
            <a:off x="4127500" y="6172200"/>
            <a:ext cx="1982788"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defRPr>
            </a:lvl1pPr>
          </a:lstStyle>
          <a:p>
            <a:fld id="{B7FDDD6C-649E-4921-98A0-904AE68A97AA}"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5477" r:id="rId1"/>
    <p:sldLayoutId id="2147485469" r:id="rId2"/>
    <p:sldLayoutId id="2147485478" r:id="rId3"/>
    <p:sldLayoutId id="2147485470" r:id="rId4"/>
    <p:sldLayoutId id="2147485471" r:id="rId5"/>
    <p:sldLayoutId id="2147485472" r:id="rId6"/>
    <p:sldLayoutId id="2147485473" r:id="rId7"/>
    <p:sldLayoutId id="2147485474" r:id="rId8"/>
    <p:sldLayoutId id="2147485479" r:id="rId9"/>
    <p:sldLayoutId id="2147485475" r:id="rId10"/>
    <p:sldLayoutId id="2147485476"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9D1DC"/>
            </a:gs>
            <a:gs pos="100000">
              <a:srgbClr val="E7F0FD"/>
            </a:gs>
          </a:gsLst>
          <a:lin ang="5400000" scaled="1"/>
        </a:gra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738188" y="6237288"/>
            <a:ext cx="84312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lnSpc>
                <a:spcPct val="80000"/>
              </a:lnSpc>
              <a:spcBef>
                <a:spcPts val="325"/>
              </a:spcBef>
              <a:buSzPct val="75000"/>
            </a:pPr>
            <a:r>
              <a:rPr lang="ru-RU" altLang="ru-RU" sz="1300" b="1" dirty="0">
                <a:solidFill>
                  <a:srgbClr val="00007D"/>
                </a:solidFill>
              </a:rPr>
              <a:t>по проекту бюджета муниципального образования сельское поселение Лаврентия на </a:t>
            </a:r>
            <a:r>
              <a:rPr lang="ru-RU" altLang="ru-RU" sz="1300" b="1" dirty="0" smtClean="0">
                <a:solidFill>
                  <a:srgbClr val="00007D"/>
                </a:solidFill>
              </a:rPr>
              <a:t>2022 год</a:t>
            </a:r>
          </a:p>
          <a:p>
            <a:pPr algn="ctr" eaLnBrk="1" hangingPunct="1">
              <a:lnSpc>
                <a:spcPct val="80000"/>
              </a:lnSpc>
              <a:spcBef>
                <a:spcPts val="325"/>
              </a:spcBef>
              <a:buSzPct val="75000"/>
            </a:pPr>
            <a:r>
              <a:rPr lang="ru-RU" altLang="ru-RU" sz="1300" b="1" dirty="0" smtClean="0">
                <a:solidFill>
                  <a:srgbClr val="00007D"/>
                </a:solidFill>
              </a:rPr>
              <a:t>(актуализированная версия на </a:t>
            </a:r>
            <a:r>
              <a:rPr lang="ru-RU" altLang="ru-RU" sz="1300" b="1" dirty="0" smtClean="0">
                <a:solidFill>
                  <a:srgbClr val="00007D"/>
                </a:solidFill>
              </a:rPr>
              <a:t>03</a:t>
            </a:r>
            <a:r>
              <a:rPr lang="ru-RU" altLang="ru-RU" sz="1300" b="1" dirty="0" smtClean="0">
                <a:solidFill>
                  <a:srgbClr val="00007D"/>
                </a:solidFill>
              </a:rPr>
              <a:t>.03.2022</a:t>
            </a:r>
            <a:r>
              <a:rPr lang="ru-RU" altLang="ru-RU" sz="1300" b="1" dirty="0" smtClean="0">
                <a:solidFill>
                  <a:srgbClr val="00007D"/>
                </a:solidFill>
              </a:rPr>
              <a:t>)</a:t>
            </a:r>
          </a:p>
          <a:p>
            <a:pPr algn="ctr" eaLnBrk="1" hangingPunct="1">
              <a:lnSpc>
                <a:spcPct val="80000"/>
              </a:lnSpc>
              <a:spcBef>
                <a:spcPts val="325"/>
              </a:spcBef>
              <a:buSzPct val="75000"/>
            </a:pPr>
            <a:endParaRPr lang="ru-RU" altLang="ru-RU" sz="1300" b="1" dirty="0">
              <a:solidFill>
                <a:srgbClr val="00007D"/>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92600"/>
            <a:ext cx="3043238"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123" name="Rectangle 3"/>
          <p:cNvSpPr>
            <a:spLocks noChangeArrowheads="1"/>
          </p:cNvSpPr>
          <p:nvPr/>
        </p:nvSpPr>
        <p:spPr bwMode="auto">
          <a:xfrm>
            <a:off x="1531938" y="593725"/>
            <a:ext cx="6910387"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7200" b="1" dirty="0">
                <a:solidFill>
                  <a:srgbClr val="00007D"/>
                </a:solidFill>
                <a:latin typeface="Bookman Old Style" panose="02050604050505020204" pitchFamily="18" charset="0"/>
              </a:rPr>
              <a:t>Бюджет для</a:t>
            </a:r>
            <a:br>
              <a:rPr lang="ru-RU" altLang="ru-RU" sz="7200" b="1" dirty="0">
                <a:solidFill>
                  <a:srgbClr val="00007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граждан</a:t>
            </a:r>
            <a:br>
              <a:rPr lang="ru-RU" altLang="ru-RU" sz="7200" b="1" dirty="0">
                <a:solidFill>
                  <a:srgbClr val="E7F0FD"/>
                </a:solidFill>
                <a:latin typeface="Bookman Old Style" panose="02050604050505020204" pitchFamily="18" charset="0"/>
              </a:rPr>
            </a:br>
            <a:r>
              <a:rPr lang="ru-RU" altLang="ru-RU" sz="7200" b="1" dirty="0">
                <a:solidFill>
                  <a:srgbClr val="E7F0FD"/>
                </a:solidFill>
                <a:latin typeface="Bookman Old Style" panose="02050604050505020204" pitchFamily="18" charset="0"/>
              </a:rPr>
              <a:t>на </a:t>
            </a:r>
            <a:r>
              <a:rPr lang="ru-RU" altLang="ru-RU" sz="7200" b="1" dirty="0" smtClean="0">
                <a:solidFill>
                  <a:srgbClr val="E7F0FD"/>
                </a:solidFill>
                <a:latin typeface="Bookman Old Style" panose="02050604050505020204" pitchFamily="18" charset="0"/>
              </a:rPr>
              <a:t>2022 </a:t>
            </a:r>
            <a:r>
              <a:rPr lang="ru-RU" altLang="ru-RU" sz="7200" b="1" dirty="0">
                <a:solidFill>
                  <a:srgbClr val="E7F0FD"/>
                </a:solidFill>
                <a:latin typeface="Bookman Old Style" panose="02050604050505020204" pitchFamily="18" charset="0"/>
              </a:rPr>
              <a:t>год</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fill="hold" nodeType="clickEffect">
                                  <p:stCondLst>
                                    <p:cond delay="0"/>
                                  </p:stCondLst>
                                  <p:iterate type="lt">
                                    <p:tmPct val="10000"/>
                                  </p:iterate>
                                  <p:childTnLst>
                                    <p:set>
                                      <p:cBhvr additive="repl">
                                        <p:cTn id="6" dur="1" fill="hold">
                                          <p:stCondLst>
                                            <p:cond delay="0"/>
                                          </p:stCondLst>
                                        </p:cTn>
                                        <p:tgtEl>
                                          <p:spTgt spid="5123"/>
                                        </p:tgtEl>
                                        <p:attrNameLst>
                                          <p:attrName>style.visibility</p:attrName>
                                        </p:attrNameLst>
                                      </p:cBhvr>
                                      <p:to>
                                        <p:strVal val="visible"/>
                                      </p:to>
                                    </p:set>
                                    <p:animEffect transition="in" filter="fade">
                                      <p:cBhvr additive="repl">
                                        <p:cTn id="7" dur="1000"/>
                                        <p:tgtEl>
                                          <p:spTgt spid="5123"/>
                                        </p:tgtEl>
                                      </p:cBhvr>
                                    </p:animEffect>
                                    <p:anim calcmode="lin" valueType="num">
                                      <p:cBhvr additive="repl">
                                        <p:cTn id="8" dur="1000" fill="hold"/>
                                        <p:tgtEl>
                                          <p:spTgt spid="5123"/>
                                        </p:tgtEl>
                                        <p:attrNameLst>
                                          <p:attrName>ppt_x</p:attrName>
                                        </p:attrNameLst>
                                      </p:cBhvr>
                                      <p:tavLst>
                                        <p:tav tm="100000">
                                          <p:val>
                                            <p:strVal val="#ppt_x-.1"/>
                                          </p:val>
                                        </p:tav>
                                        <p:tav tm="100000">
                                          <p:val>
                                            <p:strVal val="#ppt_x"/>
                                          </p:val>
                                        </p:tav>
                                      </p:tavLst>
                                    </p:anim>
                                    <p:anim calcmode="lin" valueType="num">
                                      <p:cBhvr additive="repl">
                                        <p:cTn id="9" dur="1000" fill="hold"/>
                                        <p:tgtEl>
                                          <p:spTgt spid="5123"/>
                                        </p:tgtEl>
                                        <p:attrNameLst>
                                          <p:attrName>ppt_y</p:attrName>
                                        </p:attrNameLst>
                                      </p:cBhvr>
                                      <p:tavLst>
                                        <p:tav tm="100000">
                                          <p:val>
                                            <p:strVal val="#ppt_y"/>
                                          </p:val>
                                        </p:tav>
                                        <p:tav tm="100000">
                                          <p:val>
                                            <p:strVal val="#ppt_y"/>
                                          </p:val>
                                        </p:tav>
                                      </p:tavLst>
                                    </p:anim>
                                  </p:childTnLst>
                                </p:cTn>
                              </p:par>
                              <p:par>
                                <p:cTn id="10" presetID="20" presetClass="entr" fill="hold" nodeType="withEffect">
                                  <p:stCondLst>
                                    <p:cond delay="0"/>
                                  </p:stCondLst>
                                  <p:childTnLst>
                                    <p:set>
                                      <p:cBhvr additive="repl">
                                        <p:cTn id="11" dur="1" fill="hold">
                                          <p:stCondLst>
                                            <p:cond delay="0"/>
                                          </p:stCondLst>
                                        </p:cTn>
                                        <p:tgtEl>
                                          <p:spTgt spid="5122"/>
                                        </p:tgtEl>
                                        <p:attrNameLst>
                                          <p:attrName>style.visibility</p:attrName>
                                        </p:attrNameLst>
                                      </p:cBhvr>
                                      <p:to>
                                        <p:strVal val="visible"/>
                                      </p:to>
                                    </p:set>
                                    <p:animEffect transition="in" filter="wedge">
                                      <p:cBhvr additive="repl">
                                        <p:cTn id="12" dur="2000"/>
                                        <p:tgtEl>
                                          <p:spTgt spid="5122"/>
                                        </p:tgtEl>
                                      </p:cBhvr>
                                    </p:animEffect>
                                  </p:childTnLst>
                                </p:cTn>
                              </p:par>
                            </p:childTnLst>
                          </p:cTn>
                        </p:par>
                        <p:par>
                          <p:cTn id="13" fill="hold" nodeType="afterGroup">
                            <p:stCondLst>
                              <p:cond delay="3400"/>
                            </p:stCondLst>
                            <p:childTnLst>
                              <p:par>
                                <p:cTn id="14" presetID="2" presetClass="entr" presetSubtype="4" fill="hold" nodeType="afterEffect">
                                  <p:stCondLst>
                                    <p:cond delay="0"/>
                                  </p:stCondLst>
                                  <p:childTnLst>
                                    <p:set>
                                      <p:cBhvr additive="repl">
                                        <p:cTn id="15" dur="1" fill="hold">
                                          <p:stCondLst>
                                            <p:cond delay="0"/>
                                          </p:stCondLst>
                                        </p:cTn>
                                        <p:tgtEl>
                                          <p:spTgt spid="5121">
                                            <p:txEl>
                                              <p:pRg st="0" end="0"/>
                                            </p:txEl>
                                          </p:spTgt>
                                        </p:tgtEl>
                                        <p:attrNameLst>
                                          <p:attrName>style.visibility</p:attrName>
                                        </p:attrNameLst>
                                      </p:cBhvr>
                                      <p:to>
                                        <p:strVal val="visible"/>
                                      </p:to>
                                    </p:set>
                                    <p:anim calcmode="lin" valueType="num">
                                      <p:cBhvr>
                                        <p:cTn id="16" dur="500" fill="hold"/>
                                        <p:tgtEl>
                                          <p:spTgt spid="5121">
                                            <p:txEl>
                                              <p:pRg st="0" end="0"/>
                                            </p:txEl>
                                          </p:spTgt>
                                        </p:tgtEl>
                                        <p:attrNameLst>
                                          <p:attrName>ppt_x</p:attrName>
                                        </p:attrNameLst>
                                      </p:cBhvr>
                                      <p:tavLst>
                                        <p:tav tm="100000">
                                          <p:val>
                                            <p:strVal val="#ppt_x"/>
                                          </p:val>
                                        </p:tav>
                                        <p:tav tm="100000">
                                          <p:val>
                                            <p:strVal val="#ppt_x"/>
                                          </p:val>
                                        </p:tav>
                                      </p:tavLst>
                                    </p:anim>
                                    <p:anim calcmode="lin" valueType="num">
                                      <p:cBhvr>
                                        <p:cTn id="17" dur="500" fill="hold"/>
                                        <p:tgtEl>
                                          <p:spTgt spid="5121">
                                            <p:txEl>
                                              <p:pRg st="0" end="0"/>
                                            </p:txEl>
                                          </p:spTgt>
                                        </p:tgtEl>
                                        <p:attrNameLst>
                                          <p:attrName>ppt_y</p:attrName>
                                        </p:attrNameLst>
                                      </p:cBhvr>
                                      <p:tavLst>
                                        <p:tav tm="100000">
                                          <p:val>
                                            <p:strVal val="1+#ppt_h/2"/>
                                          </p:val>
                                        </p:tav>
                                        <p:tav tm="100000">
                                          <p:val>
                                            <p:strVal val="#ppt_y"/>
                                          </p:val>
                                        </p:tav>
                                      </p:tavLst>
                                    </p:anim>
                                  </p:childTnLst>
                                </p:cTn>
                              </p:par>
                            </p:childTnLst>
                          </p:cTn>
                        </p:par>
                        <p:par>
                          <p:cTn id="18" fill="hold">
                            <p:stCondLst>
                              <p:cond delay="3900"/>
                            </p:stCondLst>
                            <p:childTnLst>
                              <p:par>
                                <p:cTn id="19" presetID="2" presetClass="entr" presetSubtype="4" fill="hold" nodeType="afterEffect">
                                  <p:stCondLst>
                                    <p:cond delay="0"/>
                                  </p:stCondLst>
                                  <p:childTnLst>
                                    <p:set>
                                      <p:cBhvr additive="repl">
                                        <p:cTn id="20" dur="1" fill="hold">
                                          <p:stCondLst>
                                            <p:cond delay="0"/>
                                          </p:stCondLst>
                                        </p:cTn>
                                        <p:tgtEl>
                                          <p:spTgt spid="5121">
                                            <p:txEl>
                                              <p:pRg st="1" end="1"/>
                                            </p:txEl>
                                          </p:spTgt>
                                        </p:tgtEl>
                                        <p:attrNameLst>
                                          <p:attrName>style.visibility</p:attrName>
                                        </p:attrNameLst>
                                      </p:cBhvr>
                                      <p:to>
                                        <p:strVal val="visible"/>
                                      </p:to>
                                    </p:set>
                                    <p:anim calcmode="lin" valueType="num">
                                      <p:cBhvr>
                                        <p:cTn id="21" dur="500" fill="hold"/>
                                        <p:tgtEl>
                                          <p:spTgt spid="5121">
                                            <p:txEl>
                                              <p:pRg st="1" end="1"/>
                                            </p:txEl>
                                          </p:spTgt>
                                        </p:tgtEl>
                                        <p:attrNameLst>
                                          <p:attrName>ppt_x</p:attrName>
                                        </p:attrNameLst>
                                      </p:cBhvr>
                                      <p:tavLst>
                                        <p:tav tm="100000">
                                          <p:val>
                                            <p:strVal val="#ppt_x"/>
                                          </p:val>
                                        </p:tav>
                                        <p:tav tm="100000">
                                          <p:val>
                                            <p:strVal val="#ppt_x"/>
                                          </p:val>
                                        </p:tav>
                                      </p:tavLst>
                                    </p:anim>
                                    <p:anim calcmode="lin" valueType="num">
                                      <p:cBhvr>
                                        <p:cTn id="22" dur="500" fill="hold"/>
                                        <p:tgtEl>
                                          <p:spTgt spid="5121">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30E46CE-417A-40E3-952F-D3ACCEB8CC22}" type="slidenum">
              <a:rPr lang="ru-RU" altLang="ru-RU" sz="1400">
                <a:solidFill>
                  <a:srgbClr val="000000"/>
                </a:solidFill>
              </a:rPr>
              <a:pPr algn="r" eaLnBrk="1" hangingPunct="1">
                <a:buSzPct val="100000"/>
              </a:pPr>
              <a:t>10</a:t>
            </a:fld>
            <a:endParaRPr lang="ru-RU" altLang="ru-RU" sz="1400">
              <a:solidFill>
                <a:srgbClr val="000000"/>
              </a:solidFill>
            </a:endParaRPr>
          </a:p>
        </p:txBody>
      </p:sp>
      <p:sp>
        <p:nvSpPr>
          <p:cNvPr id="2" name="Text Box 2"/>
          <p:cNvSpPr txBox="1">
            <a:spLocks noChangeArrowheads="1"/>
          </p:cNvSpPr>
          <p:nvPr/>
        </p:nvSpPr>
        <p:spPr bwMode="auto">
          <a:xfrm>
            <a:off x="279400" y="2079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dirty="0">
                <a:solidFill>
                  <a:srgbClr val="333399"/>
                </a:solidFill>
                <a:latin typeface="Bookman Old Style" panose="02050604050505020204" pitchFamily="18" charset="0"/>
              </a:rPr>
              <a:t>Основные параметры бюджета муниципального образования  сельское поселение Лаврентия на </a:t>
            </a:r>
            <a:r>
              <a:rPr lang="ru-RU" altLang="ru-RU" sz="2000" b="1" dirty="0" smtClean="0">
                <a:solidFill>
                  <a:srgbClr val="333399"/>
                </a:solidFill>
                <a:latin typeface="Bookman Old Style" panose="02050604050505020204" pitchFamily="18" charset="0"/>
              </a:rPr>
              <a:t>2022 </a:t>
            </a:r>
            <a:r>
              <a:rPr lang="ru-RU" altLang="ru-RU" sz="2000" b="1" dirty="0">
                <a:solidFill>
                  <a:srgbClr val="333399"/>
                </a:solidFill>
                <a:latin typeface="Bookman Old Style" panose="02050604050505020204" pitchFamily="18" charset="0"/>
              </a:rPr>
              <a:t>год</a:t>
            </a:r>
          </a:p>
        </p:txBody>
      </p:sp>
      <p:sp>
        <p:nvSpPr>
          <p:cNvPr id="16387" name="AutoShape 3"/>
          <p:cNvSpPr>
            <a:spLocks noChangeArrowheads="1"/>
          </p:cNvSpPr>
          <p:nvPr/>
        </p:nvSpPr>
        <p:spPr bwMode="auto">
          <a:xfrm rot="-5400000">
            <a:off x="3548856" y="2637632"/>
            <a:ext cx="2339975" cy="1728788"/>
          </a:xfrm>
          <a:prstGeom prst="upDownArrowCallout">
            <a:avLst>
              <a:gd name="adj1" fmla="val 33838"/>
              <a:gd name="adj2" fmla="val 33838"/>
              <a:gd name="adj3" fmla="val 12500"/>
              <a:gd name="adj4" fmla="val 50000"/>
            </a:avLst>
          </a:prstGeom>
          <a:solidFill>
            <a:srgbClr val="FF99FF"/>
          </a:solidFill>
          <a:ln w="19080">
            <a:solidFill>
              <a:srgbClr val="FF00FF"/>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БЮДЖЕТ</a:t>
            </a:r>
          </a:p>
        </p:txBody>
      </p:sp>
      <p:sp>
        <p:nvSpPr>
          <p:cNvPr id="16390" name="Rectangle 6"/>
          <p:cNvSpPr>
            <a:spLocks noChangeArrowheads="1"/>
          </p:cNvSpPr>
          <p:nvPr/>
        </p:nvSpPr>
        <p:spPr bwMode="auto">
          <a:xfrm>
            <a:off x="2768600" y="1055688"/>
            <a:ext cx="701675" cy="5113337"/>
          </a:xfrm>
          <a:prstGeom prst="rect">
            <a:avLst/>
          </a:prstGeom>
          <a:solidFill>
            <a:srgbClr val="FFFF99"/>
          </a:solidFill>
          <a:ln w="19080">
            <a:solidFill>
              <a:srgbClr val="FFFF00"/>
            </a:solidFill>
            <a:miter lim="800000"/>
            <a:headEnd/>
            <a:tailEnd/>
          </a:ln>
        </p:spPr>
        <p:txBody>
          <a:bodyPr vert="vert270" wrap="none"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2200" b="1" dirty="0">
                <a:solidFill>
                  <a:srgbClr val="000000"/>
                </a:solidFill>
                <a:latin typeface="Times New Roman" pitchFamily="16" charset="0"/>
                <a:ea typeface="SimSun" charset="0"/>
                <a:cs typeface="SimSun" charset="0"/>
              </a:rPr>
              <a:t>Доходы бюджета </a:t>
            </a:r>
            <a:r>
              <a:rPr lang="ru-RU" sz="2200" b="1" dirty="0" smtClean="0">
                <a:solidFill>
                  <a:srgbClr val="000000"/>
                </a:solidFill>
                <a:latin typeface="Times New Roman" pitchFamily="16" charset="0"/>
                <a:ea typeface="SimSun" charset="0"/>
                <a:cs typeface="SimSun" charset="0"/>
              </a:rPr>
              <a:t>110 512,7 </a:t>
            </a:r>
            <a:r>
              <a:rPr lang="ru-RU" sz="2200" b="1" dirty="0" err="1" smtClean="0">
                <a:solidFill>
                  <a:srgbClr val="000000"/>
                </a:solidFill>
                <a:latin typeface="Times New Roman" pitchFamily="16" charset="0"/>
                <a:ea typeface="SimSun" charset="0"/>
                <a:cs typeface="SimSun" charset="0"/>
              </a:rPr>
              <a:t>тыс.руб</a:t>
            </a:r>
            <a:r>
              <a:rPr lang="ru-RU" sz="2200" dirty="0">
                <a:solidFill>
                  <a:srgbClr val="000000"/>
                </a:solidFill>
                <a:latin typeface="Times New Roman" pitchFamily="16" charset="0"/>
                <a:ea typeface="SimSun" charset="0"/>
                <a:cs typeface="SimSun" charset="0"/>
              </a:rPr>
              <a:t>.</a:t>
            </a:r>
          </a:p>
        </p:txBody>
      </p:sp>
      <p:sp>
        <p:nvSpPr>
          <p:cNvPr id="16391" name="Rectangle 7"/>
          <p:cNvSpPr>
            <a:spLocks noChangeArrowheads="1"/>
          </p:cNvSpPr>
          <p:nvPr/>
        </p:nvSpPr>
        <p:spPr bwMode="auto">
          <a:xfrm>
            <a:off x="5967413" y="1055688"/>
            <a:ext cx="701675" cy="5113337"/>
          </a:xfrm>
          <a:prstGeom prst="rect">
            <a:avLst/>
          </a:prstGeom>
          <a:solidFill>
            <a:srgbClr val="FFFF99"/>
          </a:solidFill>
          <a:ln w="19080">
            <a:solidFill>
              <a:srgbClr val="FFFF00"/>
            </a:solidFill>
            <a:miter lim="800000"/>
            <a:headEnd/>
            <a:tailEnd/>
          </a:ln>
        </p:spPr>
        <p:txBody>
          <a:bodyPr vert="eaVert"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000000"/>
                </a:solidFill>
              </a:rPr>
              <a:t>Расходы бюджета </a:t>
            </a:r>
            <a:r>
              <a:rPr lang="ru-RU" altLang="ru-RU" sz="2200" b="1" dirty="0" smtClean="0">
                <a:solidFill>
                  <a:srgbClr val="000000"/>
                </a:solidFill>
              </a:rPr>
              <a:t>113 935,6 тыс</a:t>
            </a:r>
            <a:r>
              <a:rPr lang="ru-RU" altLang="ru-RU" sz="2200" b="1" dirty="0">
                <a:solidFill>
                  <a:srgbClr val="000000"/>
                </a:solidFill>
              </a:rPr>
              <a:t>. руб.</a:t>
            </a:r>
          </a:p>
        </p:txBody>
      </p:sp>
      <p:sp>
        <p:nvSpPr>
          <p:cNvPr id="16392" name="AutoShape 8"/>
          <p:cNvSpPr>
            <a:spLocks noChangeArrowheads="1"/>
          </p:cNvSpPr>
          <p:nvPr/>
        </p:nvSpPr>
        <p:spPr bwMode="auto">
          <a:xfrm>
            <a:off x="428625" y="1125538"/>
            <a:ext cx="2260600" cy="1368425"/>
          </a:xfrm>
          <a:prstGeom prst="homePlate">
            <a:avLst>
              <a:gd name="adj" fmla="val 41299"/>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Налоговые доходы</a:t>
            </a:r>
          </a:p>
          <a:p>
            <a:pPr algn="ctr" eaLnBrk="1" hangingPunct="1">
              <a:buSzPct val="100000"/>
            </a:pPr>
            <a:r>
              <a:rPr lang="ru-RU" altLang="ru-RU" b="1" dirty="0" smtClean="0">
                <a:solidFill>
                  <a:srgbClr val="000000"/>
                </a:solidFill>
              </a:rPr>
              <a:t>3 430,4 </a:t>
            </a:r>
            <a:r>
              <a:rPr lang="ru-RU" altLang="ru-RU" b="1" dirty="0">
                <a:solidFill>
                  <a:srgbClr val="000000"/>
                </a:solidFill>
              </a:rPr>
              <a:t>тыс. руб.</a:t>
            </a:r>
          </a:p>
        </p:txBody>
      </p:sp>
      <p:sp>
        <p:nvSpPr>
          <p:cNvPr id="16393" name="AutoShape 9"/>
          <p:cNvSpPr>
            <a:spLocks noChangeArrowheads="1"/>
          </p:cNvSpPr>
          <p:nvPr/>
        </p:nvSpPr>
        <p:spPr bwMode="auto">
          <a:xfrm>
            <a:off x="428624" y="4724400"/>
            <a:ext cx="2508945" cy="1368425"/>
          </a:xfrm>
          <a:prstGeom prst="homePlate">
            <a:avLst>
              <a:gd name="adj" fmla="val 41328"/>
            </a:avLst>
          </a:prstGeom>
          <a:solidFill>
            <a:srgbClr val="6699FF"/>
          </a:solidFill>
          <a:ln w="1908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Безвозмездные поступления</a:t>
            </a:r>
          </a:p>
          <a:p>
            <a:pPr algn="ctr" eaLnBrk="1" hangingPunct="1">
              <a:buSzPct val="100000"/>
            </a:pPr>
            <a:r>
              <a:rPr lang="ru-RU" altLang="ru-RU" b="1" dirty="0" smtClean="0">
                <a:solidFill>
                  <a:srgbClr val="000000"/>
                </a:solidFill>
              </a:rPr>
              <a:t>103 972,8 </a:t>
            </a:r>
            <a:r>
              <a:rPr lang="ru-RU" altLang="ru-RU" b="1" dirty="0">
                <a:solidFill>
                  <a:srgbClr val="000000"/>
                </a:solidFill>
              </a:rPr>
              <a:t>тыс. руб.</a:t>
            </a:r>
          </a:p>
        </p:txBody>
      </p:sp>
      <p:sp>
        <p:nvSpPr>
          <p:cNvPr id="16394" name="AutoShape 10"/>
          <p:cNvSpPr>
            <a:spLocks noChangeArrowheads="1"/>
          </p:cNvSpPr>
          <p:nvPr/>
        </p:nvSpPr>
        <p:spPr bwMode="auto">
          <a:xfrm>
            <a:off x="428625" y="2924175"/>
            <a:ext cx="2262188" cy="1368425"/>
          </a:xfrm>
          <a:prstGeom prst="homePlate">
            <a:avLst>
              <a:gd name="adj" fmla="val 41328"/>
            </a:avLst>
          </a:prstGeom>
          <a:solidFill>
            <a:srgbClr val="FF5050"/>
          </a:solidFill>
          <a:ln w="15840">
            <a:solidFill>
              <a:srgbClr val="FF00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dirty="0">
                <a:solidFill>
                  <a:srgbClr val="000000"/>
                </a:solidFill>
              </a:rPr>
              <a:t>Неналоговые доходы</a:t>
            </a:r>
          </a:p>
          <a:p>
            <a:pPr algn="ctr" eaLnBrk="1" hangingPunct="1">
              <a:buSzPct val="100000"/>
            </a:pPr>
            <a:r>
              <a:rPr lang="ru-RU" altLang="ru-RU" b="1" dirty="0" smtClean="0">
                <a:solidFill>
                  <a:srgbClr val="000000"/>
                </a:solidFill>
              </a:rPr>
              <a:t>3 109,5 </a:t>
            </a:r>
            <a:r>
              <a:rPr lang="ru-RU" altLang="ru-RU" b="1" dirty="0">
                <a:solidFill>
                  <a:srgbClr val="000000"/>
                </a:solidFill>
              </a:rPr>
              <a:t>тыс. руб.</a:t>
            </a:r>
          </a:p>
        </p:txBody>
      </p:sp>
      <p:sp>
        <p:nvSpPr>
          <p:cNvPr id="16395" name="AutoShape 11"/>
          <p:cNvSpPr>
            <a:spLocks noChangeArrowheads="1"/>
          </p:cNvSpPr>
          <p:nvPr/>
        </p:nvSpPr>
        <p:spPr bwMode="auto">
          <a:xfrm rot="10800000">
            <a:off x="6746875" y="1055688"/>
            <a:ext cx="2876550" cy="1077912"/>
          </a:xfrm>
          <a:prstGeom prst="homePlate">
            <a:avLst>
              <a:gd name="adj" fmla="val 82851"/>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Общегосударственные </a:t>
            </a:r>
          </a:p>
          <a:p>
            <a:pPr algn="ctr" eaLnBrk="1" hangingPunct="1">
              <a:buSzPct val="100000"/>
            </a:pPr>
            <a:r>
              <a:rPr lang="ru-RU" altLang="ru-RU" sz="1400" b="1" dirty="0">
                <a:solidFill>
                  <a:srgbClr val="000000"/>
                </a:solidFill>
              </a:rPr>
              <a:t>расходы</a:t>
            </a:r>
          </a:p>
          <a:p>
            <a:pPr algn="ctr" eaLnBrk="1" hangingPunct="1">
              <a:buSzPct val="100000"/>
            </a:pPr>
            <a:r>
              <a:rPr lang="ru-RU" altLang="ru-RU" sz="1400" b="1" dirty="0" smtClean="0">
                <a:solidFill>
                  <a:srgbClr val="000000"/>
                </a:solidFill>
              </a:rPr>
              <a:t>2 472,8 </a:t>
            </a:r>
            <a:r>
              <a:rPr lang="ru-RU" altLang="ru-RU" sz="1400" b="1" dirty="0">
                <a:solidFill>
                  <a:srgbClr val="000000"/>
                </a:solidFill>
              </a:rPr>
              <a:t>тыс. руб.</a:t>
            </a:r>
          </a:p>
        </p:txBody>
      </p:sp>
      <p:sp>
        <p:nvSpPr>
          <p:cNvPr id="16396" name="Line 12"/>
          <p:cNvSpPr>
            <a:spLocks noChangeShapeType="1"/>
          </p:cNvSpPr>
          <p:nvPr/>
        </p:nvSpPr>
        <p:spPr bwMode="auto">
          <a:xfrm>
            <a:off x="377825" y="900113"/>
            <a:ext cx="9259888" cy="57150"/>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6397" name="AutoShape 13"/>
          <p:cNvSpPr>
            <a:spLocks noChangeArrowheads="1"/>
          </p:cNvSpPr>
          <p:nvPr/>
        </p:nvSpPr>
        <p:spPr bwMode="auto">
          <a:xfrm rot="10800000">
            <a:off x="6802438" y="4046538"/>
            <a:ext cx="2876550" cy="1066800"/>
          </a:xfrm>
          <a:prstGeom prst="homePlate">
            <a:avLst>
              <a:gd name="adj" fmla="val 84813"/>
            </a:avLst>
          </a:prstGeom>
          <a:solidFill>
            <a:srgbClr val="CCFFFF"/>
          </a:solidFill>
          <a:ln w="9360">
            <a:solidFill>
              <a:srgbClr val="00FFFF"/>
            </a:solidFill>
            <a:miter lim="800000"/>
            <a:headEnd/>
            <a:tailEnd/>
          </a:ln>
        </p:spPr>
        <p:txBody>
          <a:bodyPr rot="10800000"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Жилищно-коммунальное хозяйство</a:t>
            </a:r>
          </a:p>
          <a:p>
            <a:pPr algn="ctr" eaLnBrk="1" hangingPunct="1">
              <a:buSzPct val="100000"/>
            </a:pPr>
            <a:r>
              <a:rPr lang="ru-RU" altLang="ru-RU" sz="1400" b="1" dirty="0" smtClean="0">
                <a:solidFill>
                  <a:srgbClr val="000000"/>
                </a:solidFill>
              </a:rPr>
              <a:t>47 794,4 тыс</a:t>
            </a:r>
            <a:r>
              <a:rPr lang="ru-RU" altLang="ru-RU" sz="1400" b="1" dirty="0">
                <a:solidFill>
                  <a:srgbClr val="000000"/>
                </a:solidFill>
              </a:rPr>
              <a:t>. руб.</a:t>
            </a:r>
          </a:p>
        </p:txBody>
      </p:sp>
      <p:sp>
        <p:nvSpPr>
          <p:cNvPr id="16401" name="AutoShape 17"/>
          <p:cNvSpPr>
            <a:spLocks noChangeArrowheads="1"/>
          </p:cNvSpPr>
          <p:nvPr/>
        </p:nvSpPr>
        <p:spPr bwMode="auto">
          <a:xfrm rot="10800000">
            <a:off x="6761163" y="2997200"/>
            <a:ext cx="2876550" cy="936625"/>
          </a:xfrm>
          <a:prstGeom prst="homePlate">
            <a:avLst>
              <a:gd name="adj" fmla="val 116662"/>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экономика</a:t>
            </a:r>
          </a:p>
          <a:p>
            <a:pPr algn="ctr" eaLnBrk="1" hangingPunct="1">
              <a:buSzPct val="100000"/>
            </a:pPr>
            <a:r>
              <a:rPr lang="ru-RU" altLang="ru-RU" sz="1400" b="1" dirty="0" smtClean="0">
                <a:solidFill>
                  <a:srgbClr val="000000"/>
                </a:solidFill>
              </a:rPr>
              <a:t>63 250,5  </a:t>
            </a:r>
            <a:r>
              <a:rPr lang="ru-RU" altLang="ru-RU" sz="1400" b="1" dirty="0">
                <a:solidFill>
                  <a:srgbClr val="000000"/>
                </a:solidFill>
              </a:rPr>
              <a:t>тыс. руб.</a:t>
            </a:r>
          </a:p>
        </p:txBody>
      </p:sp>
      <p:sp>
        <p:nvSpPr>
          <p:cNvPr id="16402" name="AutoShape 18"/>
          <p:cNvSpPr>
            <a:spLocks noChangeArrowheads="1"/>
          </p:cNvSpPr>
          <p:nvPr/>
        </p:nvSpPr>
        <p:spPr bwMode="auto">
          <a:xfrm rot="10800000">
            <a:off x="6734175" y="5229225"/>
            <a:ext cx="2876550" cy="887413"/>
          </a:xfrm>
          <a:prstGeom prst="homePlate">
            <a:avLst>
              <a:gd name="adj" fmla="val 116769"/>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000000"/>
                </a:solidFill>
              </a:rPr>
              <a:t>Прочие расходы</a:t>
            </a:r>
          </a:p>
          <a:p>
            <a:pPr algn="ctr" eaLnBrk="1" hangingPunct="1">
              <a:buSzPct val="100000"/>
            </a:pPr>
            <a:r>
              <a:rPr lang="ru-RU" altLang="ru-RU" sz="1400" b="1">
                <a:solidFill>
                  <a:srgbClr val="000000"/>
                </a:solidFill>
              </a:rPr>
              <a:t>0,0 тыс. руб.</a:t>
            </a:r>
          </a:p>
        </p:txBody>
      </p:sp>
      <p:sp>
        <p:nvSpPr>
          <p:cNvPr id="15" name="AutoShape 17"/>
          <p:cNvSpPr>
            <a:spLocks noChangeArrowheads="1"/>
          </p:cNvSpPr>
          <p:nvPr/>
        </p:nvSpPr>
        <p:spPr bwMode="auto">
          <a:xfrm rot="10800000">
            <a:off x="6761163" y="2197100"/>
            <a:ext cx="2876550" cy="727075"/>
          </a:xfrm>
          <a:prstGeom prst="homePlate">
            <a:avLst>
              <a:gd name="adj" fmla="val 116712"/>
            </a:avLst>
          </a:prstGeom>
          <a:solidFill>
            <a:srgbClr val="CCFFFF"/>
          </a:solidFill>
          <a:ln w="9360">
            <a:solidFill>
              <a:srgbClr val="00FFFF"/>
            </a:solidFill>
            <a:miter lim="800000"/>
            <a:headEnd/>
            <a:tailEnd/>
          </a:ln>
        </p:spPr>
        <p:txBody>
          <a:bodyPr rot="10800000" wrap="none" lIns="90000" tIns="46800" rIns="90000" bIns="46800"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dirty="0">
                <a:solidFill>
                  <a:srgbClr val="000000"/>
                </a:solidFill>
              </a:rPr>
              <a:t>Национальная оборона</a:t>
            </a:r>
          </a:p>
          <a:p>
            <a:pPr algn="ctr" eaLnBrk="1" hangingPunct="1">
              <a:buSzPct val="100000"/>
            </a:pPr>
            <a:r>
              <a:rPr lang="ru-RU" altLang="ru-RU" sz="1400" b="1" dirty="0" smtClean="0">
                <a:solidFill>
                  <a:srgbClr val="000000"/>
                </a:solidFill>
              </a:rPr>
              <a:t>417,9  </a:t>
            </a:r>
            <a:r>
              <a:rPr lang="ru-RU" altLang="ru-RU" sz="1400" b="1" dirty="0">
                <a:solidFill>
                  <a:srgbClr val="000000"/>
                </a:solidFill>
              </a:rPr>
              <a:t>тыс. руб.</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6396"/>
                                        </p:tgtEl>
                                        <p:attrNameLst>
                                          <p:attrName>style.visibility</p:attrName>
                                        </p:attrNameLst>
                                      </p:cBhvr>
                                      <p:to>
                                        <p:strVal val="visible"/>
                                      </p:to>
                                    </p:set>
                                    <p:animEffect transition="in" filter="randombar(horizontal)">
                                      <p:cBhvr additive="repl">
                                        <p:cTn id="12" dur="500"/>
                                        <p:tgtEl>
                                          <p:spTgt spid="16396"/>
                                        </p:tgtEl>
                                      </p:cBhvr>
                                    </p:animEffect>
                                  </p:childTnLst>
                                </p:cTn>
                              </p:par>
                            </p:childTnLst>
                          </p:cTn>
                        </p:par>
                        <p:par>
                          <p:cTn id="13" fill="hold" nodeType="afterGroup">
                            <p:stCondLst>
                              <p:cond delay="2500"/>
                            </p:stCondLst>
                            <p:childTnLst>
                              <p:par>
                                <p:cTn id="14" presetID="16" presetClass="entr" presetSubtype="26" fill="hold" nodeType="afterEffect">
                                  <p:stCondLst>
                                    <p:cond delay="0"/>
                                  </p:stCondLst>
                                  <p:childTnLst>
                                    <p:set>
                                      <p:cBhvr additive="repl">
                                        <p:cTn id="15" dur="1" fill="hold">
                                          <p:stCondLst>
                                            <p:cond delay="0"/>
                                          </p:stCondLst>
                                        </p:cTn>
                                        <p:tgtEl>
                                          <p:spTgt spid="16387"/>
                                        </p:tgtEl>
                                        <p:attrNameLst>
                                          <p:attrName>style.visibility</p:attrName>
                                        </p:attrNameLst>
                                      </p:cBhvr>
                                      <p:to>
                                        <p:strVal val="visible"/>
                                      </p:to>
                                    </p:set>
                                    <p:animEffect transition="in" filter="barn(inHorizontal)">
                                      <p:cBhvr additive="repl">
                                        <p:cTn id="16" dur="500"/>
                                        <p:tgtEl>
                                          <p:spTgt spid="16387"/>
                                        </p:tgtEl>
                                      </p:cBhvr>
                                    </p:animEffect>
                                  </p:childTnLst>
                                </p:cTn>
                              </p:par>
                            </p:childTnLst>
                          </p:cTn>
                        </p:par>
                        <p:par>
                          <p:cTn id="17" fill="hold" nodeType="afterGroup">
                            <p:stCondLst>
                              <p:cond delay="3000"/>
                            </p:stCondLst>
                            <p:childTnLst>
                              <p:par>
                                <p:cTn id="18" presetID="4" presetClass="entr" presetSubtype="32" fill="hold" nodeType="afterEffect">
                                  <p:stCondLst>
                                    <p:cond delay="0"/>
                                  </p:stCondLst>
                                  <p:childTnLst>
                                    <p:set>
                                      <p:cBhvr additive="repl">
                                        <p:cTn id="19" dur="1" fill="hold">
                                          <p:stCondLst>
                                            <p:cond delay="0"/>
                                          </p:stCondLst>
                                        </p:cTn>
                                        <p:tgtEl>
                                          <p:spTgt spid="16390"/>
                                        </p:tgtEl>
                                        <p:attrNameLst>
                                          <p:attrName>style.visibility</p:attrName>
                                        </p:attrNameLst>
                                      </p:cBhvr>
                                      <p:to>
                                        <p:strVal val="visible"/>
                                      </p:to>
                                    </p:set>
                                    <p:animEffect transition="in" filter="box(out)">
                                      <p:cBhvr additive="repl">
                                        <p:cTn id="20" dur="2000"/>
                                        <p:tgtEl>
                                          <p:spTgt spid="16390"/>
                                        </p:tgtEl>
                                      </p:cBhvr>
                                    </p:animEffect>
                                  </p:childTnLst>
                                </p:cTn>
                              </p:par>
                            </p:childTnLst>
                          </p:cTn>
                        </p:par>
                        <p:par>
                          <p:cTn id="21" fill="hold" nodeType="afterGroup">
                            <p:stCondLst>
                              <p:cond delay="5000"/>
                            </p:stCondLst>
                            <p:childTnLst>
                              <p:par>
                                <p:cTn id="22" presetID="2" presetClass="entr" presetSubtype="8" fill="hold" nodeType="afterEffect">
                                  <p:stCondLst>
                                    <p:cond delay="0"/>
                                  </p:stCondLst>
                                  <p:childTnLst>
                                    <p:set>
                                      <p:cBhvr additive="repl">
                                        <p:cTn id="23" dur="1" fill="hold">
                                          <p:stCondLst>
                                            <p:cond delay="0"/>
                                          </p:stCondLst>
                                        </p:cTn>
                                        <p:tgtEl>
                                          <p:spTgt spid="16392"/>
                                        </p:tgtEl>
                                        <p:attrNameLst>
                                          <p:attrName>style.visibility</p:attrName>
                                        </p:attrNameLst>
                                      </p:cBhvr>
                                      <p:to>
                                        <p:strVal val="visible"/>
                                      </p:to>
                                    </p:set>
                                    <p:anim calcmode="lin" valueType="num">
                                      <p:cBhvr>
                                        <p:cTn id="24" dur="2000" fill="hold"/>
                                        <p:tgtEl>
                                          <p:spTgt spid="16392"/>
                                        </p:tgtEl>
                                        <p:attrNameLst>
                                          <p:attrName>ppt_x</p:attrName>
                                        </p:attrNameLst>
                                      </p:cBhvr>
                                      <p:tavLst>
                                        <p:tav tm="100000">
                                          <p:val>
                                            <p:strVal val="0-#ppt_w/2"/>
                                          </p:val>
                                        </p:tav>
                                        <p:tav tm="100000">
                                          <p:val>
                                            <p:strVal val="#ppt_x"/>
                                          </p:val>
                                        </p:tav>
                                      </p:tavLst>
                                    </p:anim>
                                    <p:anim calcmode="lin" valueType="num">
                                      <p:cBhvr>
                                        <p:cTn id="25" dur="2000" fill="hold"/>
                                        <p:tgtEl>
                                          <p:spTgt spid="16392"/>
                                        </p:tgtEl>
                                        <p:attrNameLst>
                                          <p:attrName>ppt_y</p:attrName>
                                        </p:attrNameLst>
                                      </p:cBhvr>
                                      <p:tavLst>
                                        <p:tav tm="100000">
                                          <p:val>
                                            <p:strVal val="#ppt_y"/>
                                          </p:val>
                                        </p:tav>
                                        <p:tav tm="100000">
                                          <p:val>
                                            <p:strVal val="#ppt_y"/>
                                          </p:val>
                                        </p:tav>
                                      </p:tavLst>
                                    </p:anim>
                                  </p:childTnLst>
                                </p:cTn>
                              </p:par>
                            </p:childTnLst>
                          </p:cTn>
                        </p:par>
                        <p:par>
                          <p:cTn id="26" fill="hold" nodeType="afterGroup">
                            <p:stCondLst>
                              <p:cond delay="7000"/>
                            </p:stCondLst>
                            <p:childTnLst>
                              <p:par>
                                <p:cTn id="27" presetID="2" presetClass="entr" presetSubtype="8" fill="hold" nodeType="afterEffect">
                                  <p:stCondLst>
                                    <p:cond delay="0"/>
                                  </p:stCondLst>
                                  <p:childTnLst>
                                    <p:set>
                                      <p:cBhvr additive="repl">
                                        <p:cTn id="28" dur="1" fill="hold">
                                          <p:stCondLst>
                                            <p:cond delay="0"/>
                                          </p:stCondLst>
                                        </p:cTn>
                                        <p:tgtEl>
                                          <p:spTgt spid="16394"/>
                                        </p:tgtEl>
                                        <p:attrNameLst>
                                          <p:attrName>style.visibility</p:attrName>
                                        </p:attrNameLst>
                                      </p:cBhvr>
                                      <p:to>
                                        <p:strVal val="visible"/>
                                      </p:to>
                                    </p:set>
                                    <p:anim calcmode="lin" valueType="num">
                                      <p:cBhvr>
                                        <p:cTn id="29" dur="2000" fill="hold"/>
                                        <p:tgtEl>
                                          <p:spTgt spid="16394"/>
                                        </p:tgtEl>
                                        <p:attrNameLst>
                                          <p:attrName>ppt_x</p:attrName>
                                        </p:attrNameLst>
                                      </p:cBhvr>
                                      <p:tavLst>
                                        <p:tav tm="100000">
                                          <p:val>
                                            <p:strVal val="0-#ppt_w/2"/>
                                          </p:val>
                                        </p:tav>
                                        <p:tav tm="100000">
                                          <p:val>
                                            <p:strVal val="#ppt_x"/>
                                          </p:val>
                                        </p:tav>
                                      </p:tavLst>
                                    </p:anim>
                                    <p:anim calcmode="lin" valueType="num">
                                      <p:cBhvr>
                                        <p:cTn id="30" dur="2000" fill="hold"/>
                                        <p:tgtEl>
                                          <p:spTgt spid="16394"/>
                                        </p:tgtEl>
                                        <p:attrNameLst>
                                          <p:attrName>ppt_y</p:attrName>
                                        </p:attrNameLst>
                                      </p:cBhvr>
                                      <p:tavLst>
                                        <p:tav tm="100000">
                                          <p:val>
                                            <p:strVal val="#ppt_y"/>
                                          </p:val>
                                        </p:tav>
                                        <p:tav tm="100000">
                                          <p:val>
                                            <p:strVal val="#ppt_y"/>
                                          </p:val>
                                        </p:tav>
                                      </p:tavLst>
                                    </p:anim>
                                  </p:childTnLst>
                                </p:cTn>
                              </p:par>
                            </p:childTnLst>
                          </p:cTn>
                        </p:par>
                        <p:par>
                          <p:cTn id="31" fill="hold" nodeType="afterGroup">
                            <p:stCondLst>
                              <p:cond delay="9000"/>
                            </p:stCondLst>
                            <p:childTnLst>
                              <p:par>
                                <p:cTn id="32" presetID="2" presetClass="entr" presetSubtype="8" fill="hold" nodeType="afterEffect">
                                  <p:stCondLst>
                                    <p:cond delay="0"/>
                                  </p:stCondLst>
                                  <p:childTnLst>
                                    <p:set>
                                      <p:cBhvr additive="repl">
                                        <p:cTn id="33" dur="1" fill="hold">
                                          <p:stCondLst>
                                            <p:cond delay="0"/>
                                          </p:stCondLst>
                                        </p:cTn>
                                        <p:tgtEl>
                                          <p:spTgt spid="16393"/>
                                        </p:tgtEl>
                                        <p:attrNameLst>
                                          <p:attrName>style.visibility</p:attrName>
                                        </p:attrNameLst>
                                      </p:cBhvr>
                                      <p:to>
                                        <p:strVal val="visible"/>
                                      </p:to>
                                    </p:set>
                                    <p:anim calcmode="lin" valueType="num">
                                      <p:cBhvr>
                                        <p:cTn id="34" dur="2000" fill="hold"/>
                                        <p:tgtEl>
                                          <p:spTgt spid="16393"/>
                                        </p:tgtEl>
                                        <p:attrNameLst>
                                          <p:attrName>ppt_x</p:attrName>
                                        </p:attrNameLst>
                                      </p:cBhvr>
                                      <p:tavLst>
                                        <p:tav tm="100000">
                                          <p:val>
                                            <p:strVal val="0-#ppt_w/2"/>
                                          </p:val>
                                        </p:tav>
                                        <p:tav tm="100000">
                                          <p:val>
                                            <p:strVal val="#ppt_x"/>
                                          </p:val>
                                        </p:tav>
                                      </p:tavLst>
                                    </p:anim>
                                    <p:anim calcmode="lin" valueType="num">
                                      <p:cBhvr>
                                        <p:cTn id="35" dur="2000" fill="hold"/>
                                        <p:tgtEl>
                                          <p:spTgt spid="16393"/>
                                        </p:tgtEl>
                                        <p:attrNameLst>
                                          <p:attrName>ppt_y</p:attrName>
                                        </p:attrNameLst>
                                      </p:cBhvr>
                                      <p:tavLst>
                                        <p:tav tm="100000">
                                          <p:val>
                                            <p:strVal val="#ppt_y"/>
                                          </p:val>
                                        </p:tav>
                                        <p:tav tm="100000">
                                          <p:val>
                                            <p:strVal val="#ppt_y"/>
                                          </p:val>
                                        </p:tav>
                                      </p:tavLst>
                                    </p:anim>
                                  </p:childTnLst>
                                </p:cTn>
                              </p:par>
                            </p:childTnLst>
                          </p:cTn>
                        </p:par>
                        <p:par>
                          <p:cTn id="36" fill="hold" nodeType="afterGroup">
                            <p:stCondLst>
                              <p:cond delay="11000"/>
                            </p:stCondLst>
                            <p:childTnLst>
                              <p:par>
                                <p:cTn id="37" presetID="4" presetClass="entr" presetSubtype="32" fill="hold" nodeType="afterEffect">
                                  <p:stCondLst>
                                    <p:cond delay="0"/>
                                  </p:stCondLst>
                                  <p:childTnLst>
                                    <p:set>
                                      <p:cBhvr additive="repl">
                                        <p:cTn id="38" dur="1" fill="hold">
                                          <p:stCondLst>
                                            <p:cond delay="0"/>
                                          </p:stCondLst>
                                        </p:cTn>
                                        <p:tgtEl>
                                          <p:spTgt spid="16391"/>
                                        </p:tgtEl>
                                        <p:attrNameLst>
                                          <p:attrName>style.visibility</p:attrName>
                                        </p:attrNameLst>
                                      </p:cBhvr>
                                      <p:to>
                                        <p:strVal val="visible"/>
                                      </p:to>
                                    </p:set>
                                    <p:animEffect transition="in" filter="box(out)">
                                      <p:cBhvr additive="repl">
                                        <p:cTn id="39" dur="2000"/>
                                        <p:tgtEl>
                                          <p:spTgt spid="16391"/>
                                        </p:tgtEl>
                                      </p:cBhvr>
                                    </p:animEffect>
                                  </p:childTnLst>
                                </p:cTn>
                              </p:par>
                            </p:childTnLst>
                          </p:cTn>
                        </p:par>
                        <p:par>
                          <p:cTn id="40" fill="hold" nodeType="afterGroup">
                            <p:stCondLst>
                              <p:cond delay="13000"/>
                            </p:stCondLst>
                            <p:childTnLst>
                              <p:par>
                                <p:cTn id="41" presetID="2" presetClass="entr" presetSubtype="2" fill="hold" nodeType="afterEffect">
                                  <p:stCondLst>
                                    <p:cond delay="0"/>
                                  </p:stCondLst>
                                  <p:childTnLst>
                                    <p:set>
                                      <p:cBhvr additive="repl">
                                        <p:cTn id="42" dur="1" fill="hold">
                                          <p:stCondLst>
                                            <p:cond delay="0"/>
                                          </p:stCondLst>
                                        </p:cTn>
                                        <p:tgtEl>
                                          <p:spTgt spid="16395"/>
                                        </p:tgtEl>
                                        <p:attrNameLst>
                                          <p:attrName>style.visibility</p:attrName>
                                        </p:attrNameLst>
                                      </p:cBhvr>
                                      <p:to>
                                        <p:strVal val="visible"/>
                                      </p:to>
                                    </p:set>
                                    <p:anim calcmode="lin" valueType="num">
                                      <p:cBhvr>
                                        <p:cTn id="43" dur="2000" fill="hold"/>
                                        <p:tgtEl>
                                          <p:spTgt spid="16395"/>
                                        </p:tgtEl>
                                        <p:attrNameLst>
                                          <p:attrName>ppt_x</p:attrName>
                                        </p:attrNameLst>
                                      </p:cBhvr>
                                      <p:tavLst>
                                        <p:tav tm="100000">
                                          <p:val>
                                            <p:strVal val="1+#ppt_w/2"/>
                                          </p:val>
                                        </p:tav>
                                        <p:tav tm="100000">
                                          <p:val>
                                            <p:strVal val="#ppt_x"/>
                                          </p:val>
                                        </p:tav>
                                      </p:tavLst>
                                    </p:anim>
                                    <p:anim calcmode="lin" valueType="num">
                                      <p:cBhvr>
                                        <p:cTn id="44" dur="2000" fill="hold"/>
                                        <p:tgtEl>
                                          <p:spTgt spid="16395"/>
                                        </p:tgtEl>
                                        <p:attrNameLst>
                                          <p:attrName>ppt_y</p:attrName>
                                        </p:attrNameLst>
                                      </p:cBhvr>
                                      <p:tavLst>
                                        <p:tav tm="100000">
                                          <p:val>
                                            <p:strVal val="#ppt_y"/>
                                          </p:val>
                                        </p:tav>
                                        <p:tav tm="100000">
                                          <p:val>
                                            <p:strVal val="#ppt_y"/>
                                          </p:val>
                                        </p:tav>
                                      </p:tavLst>
                                    </p:anim>
                                  </p:childTnLst>
                                </p:cTn>
                              </p:par>
                            </p:childTnLst>
                          </p:cTn>
                        </p:par>
                        <p:par>
                          <p:cTn id="45" fill="hold" nodeType="afterGroup">
                            <p:stCondLst>
                              <p:cond delay="15000"/>
                            </p:stCondLst>
                            <p:childTnLst>
                              <p:par>
                                <p:cTn id="46" presetID="2" presetClass="entr" presetSubtype="2" fill="hold" nodeType="afterEffect">
                                  <p:stCondLst>
                                    <p:cond delay="0"/>
                                  </p:stCondLst>
                                  <p:childTnLst>
                                    <p:set>
                                      <p:cBhvr additive="repl">
                                        <p:cTn id="47" dur="1" fill="hold">
                                          <p:stCondLst>
                                            <p:cond delay="0"/>
                                          </p:stCondLst>
                                        </p:cTn>
                                        <p:tgtEl>
                                          <p:spTgt spid="16397"/>
                                        </p:tgtEl>
                                        <p:attrNameLst>
                                          <p:attrName>style.visibility</p:attrName>
                                        </p:attrNameLst>
                                      </p:cBhvr>
                                      <p:to>
                                        <p:strVal val="visible"/>
                                      </p:to>
                                    </p:set>
                                    <p:anim calcmode="lin" valueType="num">
                                      <p:cBhvr>
                                        <p:cTn id="48" dur="2000" fill="hold"/>
                                        <p:tgtEl>
                                          <p:spTgt spid="16397"/>
                                        </p:tgtEl>
                                        <p:attrNameLst>
                                          <p:attrName>ppt_x</p:attrName>
                                        </p:attrNameLst>
                                      </p:cBhvr>
                                      <p:tavLst>
                                        <p:tav tm="100000">
                                          <p:val>
                                            <p:strVal val="1+#ppt_w/2"/>
                                          </p:val>
                                        </p:tav>
                                        <p:tav tm="100000">
                                          <p:val>
                                            <p:strVal val="#ppt_x"/>
                                          </p:val>
                                        </p:tav>
                                      </p:tavLst>
                                    </p:anim>
                                    <p:anim calcmode="lin" valueType="num">
                                      <p:cBhvr>
                                        <p:cTn id="49" dur="2000" fill="hold"/>
                                        <p:tgtEl>
                                          <p:spTgt spid="16397"/>
                                        </p:tgtEl>
                                        <p:attrNameLst>
                                          <p:attrName>ppt_y</p:attrName>
                                        </p:attrNameLst>
                                      </p:cBhvr>
                                      <p:tavLst>
                                        <p:tav tm="100000">
                                          <p:val>
                                            <p:strVal val="#ppt_y"/>
                                          </p:val>
                                        </p:tav>
                                        <p:tav tm="100000">
                                          <p:val>
                                            <p:strVal val="#ppt_y"/>
                                          </p:val>
                                        </p:tav>
                                      </p:tavLst>
                                    </p:anim>
                                  </p:childTnLst>
                                </p:cTn>
                              </p:par>
                            </p:childTnLst>
                          </p:cTn>
                        </p:par>
                        <p:par>
                          <p:cTn id="50" fill="hold" nodeType="afterGroup">
                            <p:stCondLst>
                              <p:cond delay="17000"/>
                            </p:stCondLst>
                            <p:childTnLst>
                              <p:par>
                                <p:cTn id="51" presetID="2" presetClass="entr" presetSubtype="2" fill="hold" nodeType="afterEffect">
                                  <p:stCondLst>
                                    <p:cond delay="0"/>
                                  </p:stCondLst>
                                  <p:childTnLst>
                                    <p:set>
                                      <p:cBhvr additive="repl">
                                        <p:cTn id="52" dur="1" fill="hold">
                                          <p:stCondLst>
                                            <p:cond delay="0"/>
                                          </p:stCondLst>
                                        </p:cTn>
                                        <p:tgtEl>
                                          <p:spTgt spid="16401"/>
                                        </p:tgtEl>
                                        <p:attrNameLst>
                                          <p:attrName>style.visibility</p:attrName>
                                        </p:attrNameLst>
                                      </p:cBhvr>
                                      <p:to>
                                        <p:strVal val="visible"/>
                                      </p:to>
                                    </p:set>
                                    <p:anim calcmode="lin" valueType="num">
                                      <p:cBhvr>
                                        <p:cTn id="53" dur="2000" fill="hold"/>
                                        <p:tgtEl>
                                          <p:spTgt spid="16401"/>
                                        </p:tgtEl>
                                        <p:attrNameLst>
                                          <p:attrName>ppt_x</p:attrName>
                                        </p:attrNameLst>
                                      </p:cBhvr>
                                      <p:tavLst>
                                        <p:tav tm="100000">
                                          <p:val>
                                            <p:strVal val="1+#ppt_w/2"/>
                                          </p:val>
                                        </p:tav>
                                        <p:tav tm="100000">
                                          <p:val>
                                            <p:strVal val="#ppt_x"/>
                                          </p:val>
                                        </p:tav>
                                      </p:tavLst>
                                    </p:anim>
                                    <p:anim calcmode="lin" valueType="num">
                                      <p:cBhvr>
                                        <p:cTn id="54" dur="2000" fill="hold"/>
                                        <p:tgtEl>
                                          <p:spTgt spid="16401"/>
                                        </p:tgtEl>
                                        <p:attrNameLst>
                                          <p:attrName>ppt_y</p:attrName>
                                        </p:attrNameLst>
                                      </p:cBhvr>
                                      <p:tavLst>
                                        <p:tav tm="100000">
                                          <p:val>
                                            <p:strVal val="#ppt_y"/>
                                          </p:val>
                                        </p:tav>
                                        <p:tav tm="100000">
                                          <p:val>
                                            <p:strVal val="#ppt_y"/>
                                          </p:val>
                                        </p:tav>
                                      </p:tavLst>
                                    </p:anim>
                                  </p:childTnLst>
                                </p:cTn>
                              </p:par>
                            </p:childTnLst>
                          </p:cTn>
                        </p:par>
                        <p:par>
                          <p:cTn id="55" fill="hold" nodeType="afterGroup">
                            <p:stCondLst>
                              <p:cond delay="19000"/>
                            </p:stCondLst>
                            <p:childTnLst>
                              <p:par>
                                <p:cTn id="56" presetID="2" presetClass="entr" presetSubtype="2" fill="hold" nodeType="afterEffect">
                                  <p:stCondLst>
                                    <p:cond delay="0"/>
                                  </p:stCondLst>
                                  <p:childTnLst>
                                    <p:set>
                                      <p:cBhvr additive="repl">
                                        <p:cTn id="57" dur="1" fill="hold">
                                          <p:stCondLst>
                                            <p:cond delay="0"/>
                                          </p:stCondLst>
                                        </p:cTn>
                                        <p:tgtEl>
                                          <p:spTgt spid="16402"/>
                                        </p:tgtEl>
                                        <p:attrNameLst>
                                          <p:attrName>style.visibility</p:attrName>
                                        </p:attrNameLst>
                                      </p:cBhvr>
                                      <p:to>
                                        <p:strVal val="visible"/>
                                      </p:to>
                                    </p:set>
                                    <p:anim calcmode="lin" valueType="num">
                                      <p:cBhvr>
                                        <p:cTn id="58" dur="2000" fill="hold"/>
                                        <p:tgtEl>
                                          <p:spTgt spid="16402"/>
                                        </p:tgtEl>
                                        <p:attrNameLst>
                                          <p:attrName>ppt_x</p:attrName>
                                        </p:attrNameLst>
                                      </p:cBhvr>
                                      <p:tavLst>
                                        <p:tav tm="100000">
                                          <p:val>
                                            <p:strVal val="1+#ppt_w/2"/>
                                          </p:val>
                                        </p:tav>
                                        <p:tav tm="100000">
                                          <p:val>
                                            <p:strVal val="#ppt_x"/>
                                          </p:val>
                                        </p:tav>
                                      </p:tavLst>
                                    </p:anim>
                                    <p:anim calcmode="lin" valueType="num">
                                      <p:cBhvr>
                                        <p:cTn id="59" dur="2000" fill="hold"/>
                                        <p:tgtEl>
                                          <p:spTgt spid="16402"/>
                                        </p:tgtEl>
                                        <p:attrNameLst>
                                          <p:attrName>ppt_y</p:attrName>
                                        </p:attrNameLst>
                                      </p:cBhvr>
                                      <p:tavLst>
                                        <p:tav tm="100000">
                                          <p:val>
                                            <p:strVal val="#ppt_y"/>
                                          </p:val>
                                        </p:tav>
                                        <p:tav tm="100000">
                                          <p:val>
                                            <p:strVal val="#ppt_y"/>
                                          </p:val>
                                        </p:tav>
                                      </p:tavLst>
                                    </p:anim>
                                  </p:childTnLst>
                                </p:cTn>
                              </p:par>
                            </p:childTnLst>
                          </p:cTn>
                        </p:par>
                        <p:par>
                          <p:cTn id="60" fill="hold" nodeType="afterGroup">
                            <p:stCondLst>
                              <p:cond delay="21000"/>
                            </p:stCondLst>
                            <p:childTnLst>
                              <p:par>
                                <p:cTn id="61" presetID="2" presetClass="entr" presetSubtype="2" fill="hold" nodeType="afterEffect">
                                  <p:stCondLst>
                                    <p:cond delay="0"/>
                                  </p:stCondLst>
                                  <p:childTnLst>
                                    <p:set>
                                      <p:cBhvr additive="repl">
                                        <p:cTn id="62" dur="1" fill="hold">
                                          <p:stCondLst>
                                            <p:cond delay="0"/>
                                          </p:stCondLst>
                                        </p:cTn>
                                        <p:tgtEl>
                                          <p:spTgt spid="15"/>
                                        </p:tgtEl>
                                        <p:attrNameLst>
                                          <p:attrName>style.visibility</p:attrName>
                                        </p:attrNameLst>
                                      </p:cBhvr>
                                      <p:to>
                                        <p:strVal val="visible"/>
                                      </p:to>
                                    </p:set>
                                    <p:anim calcmode="lin" valueType="num">
                                      <p:cBhvr>
                                        <p:cTn id="63" dur="2000" fill="hold"/>
                                        <p:tgtEl>
                                          <p:spTgt spid="15"/>
                                        </p:tgtEl>
                                        <p:attrNameLst>
                                          <p:attrName>ppt_x</p:attrName>
                                        </p:attrNameLst>
                                      </p:cBhvr>
                                      <p:tavLst>
                                        <p:tav tm="100000">
                                          <p:val>
                                            <p:strVal val="1+#ppt_w/2"/>
                                          </p:val>
                                        </p:tav>
                                        <p:tav tm="100000">
                                          <p:val>
                                            <p:strVal val="#ppt_x"/>
                                          </p:val>
                                        </p:tav>
                                      </p:tavLst>
                                    </p:anim>
                                    <p:anim calcmode="lin" valueType="num">
                                      <p:cBhvr>
                                        <p:cTn id="64" dur="2000" fill="hold"/>
                                        <p:tgtEl>
                                          <p:spTgt spid="15"/>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096125"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EC246C92-74B3-4BA0-BCE5-F2774A6D1B7F}" type="slidenum">
              <a:rPr lang="ru-RU" altLang="ru-RU" sz="1400">
                <a:solidFill>
                  <a:srgbClr val="000000"/>
                </a:solidFill>
              </a:rPr>
              <a:pPr algn="r" eaLnBrk="1" hangingPunct="1">
                <a:buSzPct val="100000"/>
              </a:pPr>
              <a:t>11</a:t>
            </a:fld>
            <a:endParaRPr lang="ru-RU" altLang="ru-RU" sz="1400">
              <a:solidFill>
                <a:srgbClr val="000000"/>
              </a:solidFill>
            </a:endParaRPr>
          </a:p>
        </p:txBody>
      </p:sp>
      <p:sp>
        <p:nvSpPr>
          <p:cNvPr id="2" name="Text Box 2"/>
          <p:cNvSpPr txBox="1">
            <a:spLocks noChangeArrowheads="1"/>
          </p:cNvSpPr>
          <p:nvPr/>
        </p:nvSpPr>
        <p:spPr bwMode="auto">
          <a:xfrm>
            <a:off x="371475" y="-30163"/>
            <a:ext cx="9182100" cy="609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1700" b="1" dirty="0">
              <a:solidFill>
                <a:srgbClr val="333399"/>
              </a:solidFill>
              <a:latin typeface="Bookman Old Style" panose="02050604050505020204" pitchFamily="18" charset="0"/>
            </a:endParaRPr>
          </a:p>
          <a:p>
            <a:pPr algn="ctr" eaLnBrk="1" hangingPunct="1">
              <a:buSzPct val="100000"/>
            </a:pPr>
            <a:r>
              <a:rPr lang="ru-RU" altLang="ru-RU" sz="1700" b="1" dirty="0">
                <a:solidFill>
                  <a:srgbClr val="333399"/>
                </a:solidFill>
                <a:latin typeface="Bookman Old Style" panose="02050604050505020204" pitchFamily="18" charset="0"/>
              </a:rPr>
              <a:t>Основные характеристики бюджета муниципального образования сельское поселение Лаврентия на </a:t>
            </a:r>
            <a:r>
              <a:rPr lang="ru-RU" altLang="ru-RU" sz="1700" b="1" dirty="0" smtClean="0">
                <a:solidFill>
                  <a:srgbClr val="333399"/>
                </a:solidFill>
                <a:latin typeface="Bookman Old Style" panose="02050604050505020204" pitchFamily="18" charset="0"/>
              </a:rPr>
              <a:t>2021-2022 </a:t>
            </a:r>
            <a:r>
              <a:rPr lang="ru-RU" altLang="ru-RU" sz="1700" b="1" dirty="0">
                <a:solidFill>
                  <a:srgbClr val="333399"/>
                </a:solidFill>
                <a:latin typeface="Bookman Old Style" panose="02050604050505020204" pitchFamily="18" charset="0"/>
              </a:rPr>
              <a:t>годы</a:t>
            </a:r>
          </a:p>
        </p:txBody>
      </p:sp>
      <p:graphicFrame>
        <p:nvGraphicFramePr>
          <p:cNvPr id="17411" name="Group 3"/>
          <p:cNvGraphicFramePr>
            <a:graphicFrameLocks noGrp="1"/>
          </p:cNvGraphicFramePr>
          <p:nvPr>
            <p:extLst>
              <p:ext uri="{D42A27DB-BD31-4B8C-83A1-F6EECF244321}">
                <p14:modId xmlns:p14="http://schemas.microsoft.com/office/powerpoint/2010/main" val="4226720929"/>
              </p:ext>
            </p:extLst>
          </p:nvPr>
        </p:nvGraphicFramePr>
        <p:xfrm>
          <a:off x="312738" y="1044575"/>
          <a:ext cx="9393237" cy="4645120"/>
        </p:xfrm>
        <a:graphic>
          <a:graphicData uri="http://schemas.openxmlformats.org/drawingml/2006/table">
            <a:tbl>
              <a:tblPr/>
              <a:tblGrid>
                <a:gridCol w="4282917">
                  <a:extLst>
                    <a:ext uri="{9D8B030D-6E8A-4147-A177-3AD203B41FA5}">
                      <a16:colId xmlns:a16="http://schemas.microsoft.com/office/drawing/2014/main" val="20000"/>
                    </a:ext>
                  </a:extLst>
                </a:gridCol>
                <a:gridCol w="1078219">
                  <a:extLst>
                    <a:ext uri="{9D8B030D-6E8A-4147-A177-3AD203B41FA5}">
                      <a16:colId xmlns:a16="http://schemas.microsoft.com/office/drawing/2014/main" val="20001"/>
                    </a:ext>
                  </a:extLst>
                </a:gridCol>
                <a:gridCol w="1367903">
                  <a:extLst>
                    <a:ext uri="{9D8B030D-6E8A-4147-A177-3AD203B41FA5}">
                      <a16:colId xmlns:a16="http://schemas.microsoft.com/office/drawing/2014/main" val="20002"/>
                    </a:ext>
                  </a:extLst>
                </a:gridCol>
                <a:gridCol w="1224091">
                  <a:extLst>
                    <a:ext uri="{9D8B030D-6E8A-4147-A177-3AD203B41FA5}">
                      <a16:colId xmlns:a16="http://schemas.microsoft.com/office/drawing/2014/main" val="20003"/>
                    </a:ext>
                  </a:extLst>
                </a:gridCol>
                <a:gridCol w="1440107">
                  <a:extLst>
                    <a:ext uri="{9D8B030D-6E8A-4147-A177-3AD203B41FA5}">
                      <a16:colId xmlns:a16="http://schemas.microsoft.com/office/drawing/2014/main" val="20004"/>
                    </a:ext>
                  </a:extLst>
                </a:gridCol>
              </a:tblGrid>
              <a:tr h="368244">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Наименование</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Факт за 2021 год</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grid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Бюджет 2022 года</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hMerge="1">
                  <a:txBody>
                    <a:bodyPr/>
                    <a:lstStyle/>
                    <a:p>
                      <a:endParaRPr lang="ru-RU"/>
                    </a:p>
                  </a:txBody>
                  <a:tcPr/>
                </a:tc>
                <a:tc rowSpan="2">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Проект бюджета </a:t>
                      </a:r>
                    </a:p>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2023 год</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432005">
                <a:tc vMerge="1">
                  <a:txBody>
                    <a:bodyPr/>
                    <a:lstStyle/>
                    <a:p>
                      <a:endParaRPr lang="ru-RU"/>
                    </a:p>
                  </a:txBody>
                  <a:tcPr/>
                </a:tc>
                <a:tc vMerge="1">
                  <a:txBody>
                    <a:bodyPr/>
                    <a:lstStyle/>
                    <a:p>
                      <a:endParaRPr lang="ru-RU"/>
                    </a:p>
                  </a:txBody>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первоначальный</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ожидаемое исполнение</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tc vMerge="1">
                  <a:txBody>
                    <a:bodyPr/>
                    <a:lstStyle/>
                    <a:p>
                      <a:pPr marL="0" marR="0" lvl="0" indent="0" algn="ct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200" b="1"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Доходы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277 082,9</a:t>
                      </a:r>
                      <a:endParaRPr kumimoji="0" lang="ru-RU" sz="1200" b="1" i="0" u="none" strike="noStrike" kern="1200" cap="none" normalizeH="0" baseline="0" dirty="0">
                        <a:ln>
                          <a:noFill/>
                        </a:ln>
                        <a:solidFill>
                          <a:srgbClr val="333399"/>
                        </a:solidFill>
                        <a:effectLst/>
                        <a:latin typeface="Times New Roman" pitchFamily="18" charset="0"/>
                        <a:ea typeface="+mn-ea"/>
                        <a:cs typeface="Times New Roman" pitchFamily="18" charset="0"/>
                      </a:endParaRPr>
                    </a:p>
                  </a:txBody>
                  <a:tcPr marL="0" marR="0" marT="0" marB="0" anchor="b">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110 512,7</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kern="1200" cap="none" normalizeH="0" baseline="0" dirty="0" smtClean="0">
                          <a:ln>
                            <a:noFill/>
                          </a:ln>
                          <a:solidFill>
                            <a:srgbClr val="333399"/>
                          </a:solidFill>
                          <a:effectLst/>
                          <a:latin typeface="Times New Roman" pitchFamily="18" charset="0"/>
                          <a:ea typeface="+mn-ea"/>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247087">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smtClean="0">
                          <a:ln>
                            <a:noFill/>
                          </a:ln>
                          <a:solidFill>
                            <a:srgbClr val="333399"/>
                          </a:solidFill>
                          <a:effectLst/>
                          <a:latin typeface="Times New Roman" pitchFamily="18" charset="0"/>
                          <a:cs typeface="Times New Roman" pitchFamily="18" charset="0"/>
                        </a:rPr>
                        <a:t>в том числе:</a:t>
                      </a: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 налоговые доходы</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2 904,0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3430,4</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 - неналоговые доходы</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4 155,9</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3109,5</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 - безвозмездные поступления</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270 023,0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32 229,4</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103 972,8</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ea typeface="SimSun" charset="0"/>
                          <a:cs typeface="SimSun" charset="0"/>
                        </a:rPr>
                        <a:t>32 229,4</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28723">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smtClean="0">
                          <a:ln>
                            <a:noFill/>
                          </a:ln>
                          <a:solidFill>
                            <a:srgbClr val="333399"/>
                          </a:solidFill>
                          <a:effectLst/>
                          <a:latin typeface="Times New Roman" pitchFamily="18" charset="0"/>
                          <a:cs typeface="Times New Roman" pitchFamily="18" charset="0"/>
                        </a:rPr>
                        <a:t>Расходы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276899,3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113 935,6</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8"/>
                  </a:ext>
                </a:extLst>
              </a:tr>
              <a:tr h="237069">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800" b="0" i="0" u="none" strike="noStrike" cap="none" normalizeH="0" baseline="0" smtClean="0">
                          <a:ln>
                            <a:noFill/>
                          </a:ln>
                          <a:solidFill>
                            <a:srgbClr val="333399"/>
                          </a:solidFill>
                          <a:effectLst/>
                          <a:latin typeface="Times New Roman" pitchFamily="18" charset="0"/>
                          <a:cs typeface="Times New Roman" pitchFamily="18" charset="0"/>
                        </a:rPr>
                        <a:t>в том числе:</a:t>
                      </a: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8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23042"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 текущий бюджет</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276899,3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113 935,6</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38 769,3</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35401">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dirty="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381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Дефицит (-), профицит(+)</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183,6</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-3 422,9</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2"/>
                  </a:ext>
                </a:extLst>
              </a:tr>
              <a:tr h="232062">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 b="0" i="0" u="none" strike="noStrike" cap="none" normalizeH="0" baseline="0" dirty="0" smtClean="0">
                          <a:ln>
                            <a:noFill/>
                          </a:ln>
                          <a:solidFill>
                            <a:srgbClr val="333399"/>
                          </a:solidFill>
                          <a:effectLst/>
                          <a:latin typeface="Times New Roman" pitchFamily="18" charset="0"/>
                          <a:cs typeface="Times New Roman" pitchFamily="18" charset="0"/>
                        </a:rPr>
                        <a:t> </a:t>
                      </a:r>
                    </a:p>
                  </a:txBody>
                  <a:tcPr marL="89997" marR="89997" marT="18632" marB="18002" anchor="ctr" horzOverflow="overflow">
                    <a:lnL w="5760" cap="flat" cmpd="sng" algn="ctr">
                      <a:solidFill>
                        <a:srgbClr val="333399"/>
                      </a:solidFill>
                      <a:prstDash val="solid"/>
                      <a:round/>
                      <a:headEnd type="none" w="med" len="med"/>
                      <a:tailEnd type="none" w="med" len="med"/>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a:noFill/>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ru-RU" sz="100" b="0" i="0" u="none" strike="noStrike" cap="none" normalizeH="0" baseline="0" dirty="0" smtClean="0">
                        <a:ln>
                          <a:noFill/>
                        </a:ln>
                        <a:solidFill>
                          <a:srgbClr val="333399"/>
                        </a:solidFill>
                        <a:effectLst/>
                        <a:latin typeface="Times New Roman" pitchFamily="18" charset="0"/>
                        <a:cs typeface="Times New Roman" pitchFamily="18" charset="0"/>
                      </a:endParaRPr>
                    </a:p>
                  </a:txBody>
                  <a:tcPr marL="89997" marR="89997" marT="18632" marB="18002" anchor="ctr" horzOverflow="overflow">
                    <a:lnL>
                      <a:noFill/>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87325">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smtClean="0">
                          <a:ln>
                            <a:noFill/>
                          </a:ln>
                          <a:solidFill>
                            <a:srgbClr val="333399"/>
                          </a:solidFill>
                          <a:effectLst/>
                          <a:latin typeface="Times New Roman" pitchFamily="18" charset="0"/>
                          <a:cs typeface="Times New Roman" pitchFamily="18" charset="0"/>
                        </a:rPr>
                        <a:t>Источники финансирования дефицита бюджета - всего,</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-183,6</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3 422,9</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1"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14"/>
                  </a:ext>
                </a:extLst>
              </a:tr>
              <a:tr h="285486">
                <a:tc>
                  <a:txBody>
                    <a:bodyPr/>
                    <a:lstStyle/>
                    <a:p>
                      <a:pPr marL="0" marR="0" lvl="0" indent="0" algn="l"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000" b="0" i="0" u="none" strike="noStrike" cap="none" normalizeH="0" baseline="0" smtClean="0">
                          <a:ln>
                            <a:noFill/>
                          </a:ln>
                          <a:solidFill>
                            <a:srgbClr val="333399"/>
                          </a:solidFill>
                          <a:effectLst/>
                          <a:latin typeface="Times New Roman" pitchFamily="18" charset="0"/>
                          <a:cs typeface="Times New Roman" pitchFamily="18" charset="0"/>
                        </a:rPr>
                        <a:t> </a:t>
                      </a:r>
                      <a:r>
                        <a:rPr kumimoji="0" lang="ru-RU" sz="1200" b="0" i="0" u="none" strike="noStrike" cap="none" normalizeH="0" baseline="0" smtClean="0">
                          <a:ln>
                            <a:noFill/>
                          </a:ln>
                          <a:solidFill>
                            <a:srgbClr val="333399"/>
                          </a:solidFill>
                          <a:effectLst/>
                          <a:latin typeface="Times New Roman" pitchFamily="18" charset="0"/>
                          <a:cs typeface="Times New Roman" pitchFamily="18" charset="0"/>
                        </a:rPr>
                        <a:t>- изменение остатков средств бюджета</a:t>
                      </a:r>
                    </a:p>
                  </a:txBody>
                  <a:tcPr marL="89997" marR="89997" marT="2430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-183,6</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5760" cap="flat" cmpd="sng" algn="ctr">
                      <a:solidFill>
                        <a:srgbClr val="333399"/>
                      </a:solidFill>
                      <a:prstDash val="solid"/>
                      <a:round/>
                      <a:headEnd type="none" w="med" len="med"/>
                      <a:tailEnd type="none" w="med" len="med"/>
                    </a:lnL>
                    <a:lnR w="5760" cap="flat" cmpd="sng" algn="ctr">
                      <a:solidFill>
                        <a:srgbClr val="333399"/>
                      </a:solidFill>
                      <a:prstDash val="solid"/>
                      <a:round/>
                      <a:headEnd type="none" w="med" len="med"/>
                      <a:tailEnd type="none" w="med" len="med"/>
                    </a:lnR>
                    <a:lnT w="5760" cap="flat" cmpd="sng" algn="ctr">
                      <a:solidFill>
                        <a:srgbClr val="333399"/>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3 422,9</a:t>
                      </a:r>
                    </a:p>
                  </a:txBody>
                  <a:tcPr marL="89997" marR="89997" marT="25563" marB="18002" anchor="ctr" horzOverflow="overflow">
                    <a:lnL w="5760" cap="flat" cmpd="sng" algn="ctr">
                      <a:solidFill>
                        <a:srgbClr val="333399"/>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tc>
                  <a:txBody>
                    <a:bodyPr/>
                    <a:lstStyle/>
                    <a:p>
                      <a:pPr marL="0" marR="0" lvl="0" indent="0" algn="r" defTabSz="449263" rtl="0" eaLnBrk="1" fontAlgn="base" latinLnBrk="0" hangingPunct="1">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ru-RU" sz="1200" b="0" i="0" u="none" strike="noStrike" cap="none" normalizeH="0" baseline="0" dirty="0" smtClean="0">
                          <a:ln>
                            <a:noFill/>
                          </a:ln>
                          <a:solidFill>
                            <a:srgbClr val="333399"/>
                          </a:solidFill>
                          <a:effectLst/>
                          <a:latin typeface="Times New Roman" pitchFamily="18" charset="0"/>
                          <a:cs typeface="Times New Roman" pitchFamily="18" charset="0"/>
                        </a:rPr>
                        <a:t>0,0</a:t>
                      </a:r>
                    </a:p>
                  </a:txBody>
                  <a:tcPr marL="89997" marR="89997" marT="25563" marB="18002" anchor="ctr" horzOverflow="overflow">
                    <a:lnL w="12700" cap="flat" cmpd="sng" algn="ctr">
                      <a:solidFill>
                        <a:schemeClr val="tx2">
                          <a:lumMod val="60000"/>
                          <a:lumOff val="40000"/>
                        </a:schemeClr>
                      </a:solidFill>
                      <a:prstDash val="solid"/>
                      <a:round/>
                      <a:headEnd type="none" w="med" len="med"/>
                      <a:tailEnd type="none" w="med" len="med"/>
                    </a:lnL>
                    <a:lnR w="5760" cap="flat" cmpd="sng" algn="ctr">
                      <a:solidFill>
                        <a:srgbClr val="333399"/>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5760" cap="flat" cmpd="sng" algn="ctr">
                      <a:solidFill>
                        <a:srgbClr val="333399"/>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7678" name="Rectangle 270"/>
          <p:cNvSpPr>
            <a:spLocks noChangeArrowheads="1"/>
          </p:cNvSpPr>
          <p:nvPr/>
        </p:nvSpPr>
        <p:spPr bwMode="auto">
          <a:xfrm>
            <a:off x="8542338" y="692150"/>
            <a:ext cx="6778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000">
                <a:solidFill>
                  <a:srgbClr val="333399"/>
                </a:solidFill>
              </a:rPr>
              <a:t>тыс.руб.</a:t>
            </a:r>
          </a:p>
        </p:txBody>
      </p:sp>
      <p:sp>
        <p:nvSpPr>
          <p:cNvPr id="17679" name="Line 271"/>
          <p:cNvSpPr>
            <a:spLocks noChangeShapeType="1"/>
          </p:cNvSpPr>
          <p:nvPr/>
        </p:nvSpPr>
        <p:spPr bwMode="auto">
          <a:xfrm>
            <a:off x="350838" y="692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7679"/>
                                        </p:tgtEl>
                                        <p:attrNameLst>
                                          <p:attrName>style.visibility</p:attrName>
                                        </p:attrNameLst>
                                      </p:cBhvr>
                                      <p:to>
                                        <p:strVal val="visible"/>
                                      </p:to>
                                    </p:set>
                                    <p:animEffect transition="in" filter="randombar(horizontal)">
                                      <p:cBhvr additive="repl">
                                        <p:cTn id="12" dur="2000"/>
                                        <p:tgtEl>
                                          <p:spTgt spid="17679"/>
                                        </p:tgtEl>
                                      </p:cBhvr>
                                    </p:animEffect>
                                  </p:childTnLst>
                                </p:cTn>
                              </p:par>
                            </p:childTnLst>
                          </p:cTn>
                        </p:par>
                        <p:par>
                          <p:cTn id="13" fill="hold" nodeType="afterGroup">
                            <p:stCondLst>
                              <p:cond delay="4000"/>
                            </p:stCondLst>
                            <p:childTnLst>
                              <p:par>
                                <p:cTn id="14" presetID="5" presetClass="entr" presetSubtype="10" fill="hold" nodeType="afterEffect">
                                  <p:stCondLst>
                                    <p:cond delay="0"/>
                                  </p:stCondLst>
                                  <p:childTnLst>
                                    <p:set>
                                      <p:cBhvr additive="repl">
                                        <p:cTn id="15" dur="1" fill="hold">
                                          <p:stCondLst>
                                            <p:cond delay="0"/>
                                          </p:stCondLst>
                                        </p:cTn>
                                        <p:tgtEl>
                                          <p:spTgt spid="17411"/>
                                        </p:tgtEl>
                                        <p:attrNameLst>
                                          <p:attrName>style.visibility</p:attrName>
                                        </p:attrNameLst>
                                      </p:cBhvr>
                                      <p:to>
                                        <p:strVal val="visible"/>
                                      </p:to>
                                    </p:set>
                                    <p:animEffect transition="in" filter="checkerboard(across)">
                                      <p:cBhvr additive="repl">
                                        <p:cTn id="16" dur="2000"/>
                                        <p:tgtEl>
                                          <p:spTgt spid="17411"/>
                                        </p:tgtEl>
                                      </p:cBhvr>
                                    </p:animEffect>
                                  </p:childTnLst>
                                </p:cTn>
                              </p:par>
                              <p:par>
                                <p:cTn id="17" presetID="5" presetClass="entr" presetSubtype="10" fill="hold" nodeType="withEffect">
                                  <p:stCondLst>
                                    <p:cond delay="0"/>
                                  </p:stCondLst>
                                  <p:childTnLst>
                                    <p:set>
                                      <p:cBhvr additive="repl">
                                        <p:cTn id="18" dur="1" fill="hold">
                                          <p:stCondLst>
                                            <p:cond delay="0"/>
                                          </p:stCondLst>
                                        </p:cTn>
                                        <p:tgtEl>
                                          <p:spTgt spid="17678"/>
                                        </p:tgtEl>
                                        <p:attrNameLst>
                                          <p:attrName>style.visibility</p:attrName>
                                        </p:attrNameLst>
                                      </p:cBhvr>
                                      <p:to>
                                        <p:strVal val="visible"/>
                                      </p:to>
                                    </p:set>
                                    <p:animEffect transition="in" filter="checkerboard(across)">
                                      <p:cBhvr additive="repl">
                                        <p:cTn id="19" dur="2000"/>
                                        <p:tgtEl>
                                          <p:spTgt spid="17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A2DC4E2C-9D9A-45CD-A7A8-1DE837F9E6A5}" type="slidenum">
              <a:rPr lang="ru-RU" altLang="ru-RU" sz="1400">
                <a:solidFill>
                  <a:srgbClr val="000000"/>
                </a:solidFill>
              </a:rPr>
              <a:pPr algn="r" eaLnBrk="1" hangingPunct="1">
                <a:buSzPct val="100000"/>
              </a:pPr>
              <a:t>12</a:t>
            </a:fld>
            <a:endParaRPr lang="ru-RU" altLang="ru-RU" sz="1400">
              <a:solidFill>
                <a:srgbClr val="000000"/>
              </a:solidFill>
            </a:endParaRPr>
          </a:p>
        </p:txBody>
      </p:sp>
      <p:sp>
        <p:nvSpPr>
          <p:cNvPr id="2" name="Text Box 2"/>
          <p:cNvSpPr txBox="1">
            <a:spLocks noChangeArrowheads="1"/>
          </p:cNvSpPr>
          <p:nvPr/>
        </p:nvSpPr>
        <p:spPr bwMode="auto">
          <a:xfrm>
            <a:off x="495300" y="-82550"/>
            <a:ext cx="8915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800" b="1">
              <a:solidFill>
                <a:srgbClr val="333399"/>
              </a:solidFill>
              <a:latin typeface="Bookman Old Style" panose="02050604050505020204" pitchFamily="18" charset="0"/>
            </a:endParaRPr>
          </a:p>
          <a:p>
            <a:pPr algn="ctr" eaLnBrk="1" hangingPunct="1">
              <a:buSzPct val="100000"/>
            </a:pPr>
            <a:r>
              <a:rPr lang="ru-RU" altLang="ru-RU" sz="2800" b="1">
                <a:solidFill>
                  <a:srgbClr val="333399"/>
                </a:solidFill>
                <a:latin typeface="Bookman Old Style" panose="02050604050505020204" pitchFamily="18" charset="0"/>
              </a:rPr>
              <a:t>Доходы бюджета муниципального образования сельское поселение Лаврентия</a:t>
            </a:r>
          </a:p>
        </p:txBody>
      </p:sp>
      <p:sp>
        <p:nvSpPr>
          <p:cNvPr id="18435" name="Text Box 3"/>
          <p:cNvSpPr txBox="1">
            <a:spLocks noChangeArrowheads="1"/>
          </p:cNvSpPr>
          <p:nvPr/>
        </p:nvSpPr>
        <p:spPr bwMode="auto">
          <a:xfrm>
            <a:off x="550863" y="1084263"/>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sz="1600" b="1">
                <a:solidFill>
                  <a:srgbClr val="333399"/>
                </a:solidFill>
              </a:rPr>
              <a:t>Доходы бюджета поселения образуются за счет налоговых и неналоговых доходов, а также за счет безвозмездных поступлений.</a:t>
            </a:r>
          </a:p>
        </p:txBody>
      </p:sp>
      <p:sp>
        <p:nvSpPr>
          <p:cNvPr id="18436" name="Line 4"/>
          <p:cNvSpPr>
            <a:spLocks noChangeShapeType="1"/>
          </p:cNvSpPr>
          <p:nvPr/>
        </p:nvSpPr>
        <p:spPr bwMode="auto">
          <a:xfrm>
            <a:off x="334963" y="1038225"/>
            <a:ext cx="9290050"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8437" name="AutoShape 5"/>
          <p:cNvSpPr>
            <a:spLocks noChangeArrowheads="1"/>
          </p:cNvSpPr>
          <p:nvPr/>
        </p:nvSpPr>
        <p:spPr bwMode="auto">
          <a:xfrm>
            <a:off x="3783013" y="1647825"/>
            <a:ext cx="2341562" cy="1096963"/>
          </a:xfrm>
          <a:prstGeom prst="roundRect">
            <a:avLst>
              <a:gd name="adj" fmla="val 16667"/>
            </a:avLst>
          </a:prstGeom>
          <a:solidFill>
            <a:srgbClr val="FFFF99"/>
          </a:solidFill>
          <a:ln w="19080">
            <a:solidFill>
              <a:srgbClr val="FFFF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000000"/>
                </a:solidFill>
              </a:rPr>
              <a:t>Доходы бюджета</a:t>
            </a:r>
          </a:p>
        </p:txBody>
      </p:sp>
      <p:sp>
        <p:nvSpPr>
          <p:cNvPr id="18438" name="Rectangle 6"/>
          <p:cNvSpPr>
            <a:spLocks noChangeArrowheads="1"/>
          </p:cNvSpPr>
          <p:nvPr/>
        </p:nvSpPr>
        <p:spPr bwMode="auto">
          <a:xfrm>
            <a:off x="465138" y="3406775"/>
            <a:ext cx="2703512" cy="23082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Налоговые доходы – поступления в бюджет от уплаты налогов, установленных Налоговым кодексом РФ</a:t>
            </a:r>
          </a:p>
        </p:txBody>
      </p:sp>
      <p:sp>
        <p:nvSpPr>
          <p:cNvPr id="18439" name="Rectangle 7"/>
          <p:cNvSpPr>
            <a:spLocks noChangeArrowheads="1"/>
          </p:cNvSpPr>
          <p:nvPr/>
        </p:nvSpPr>
        <p:spPr bwMode="auto">
          <a:xfrm>
            <a:off x="3517900" y="3424238"/>
            <a:ext cx="2728913" cy="2303462"/>
          </a:xfrm>
          <a:prstGeom prst="rect">
            <a:avLst/>
          </a:prstGeom>
          <a:solidFill>
            <a:srgbClr val="FF5050"/>
          </a:solidFill>
          <a:ln w="19080">
            <a:solidFill>
              <a:srgbClr val="FF00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Неналоговые доходы – поступления от уплаты пошлин и сборов, установленных законодательством РФ и штрафов за нарушение законодательства</a:t>
            </a:r>
          </a:p>
        </p:txBody>
      </p:sp>
      <p:sp>
        <p:nvSpPr>
          <p:cNvPr id="18440" name="Rectangle 8"/>
          <p:cNvSpPr>
            <a:spLocks noChangeArrowheads="1"/>
          </p:cNvSpPr>
          <p:nvPr/>
        </p:nvSpPr>
        <p:spPr bwMode="auto">
          <a:xfrm>
            <a:off x="6594475" y="3402013"/>
            <a:ext cx="3030538" cy="2316162"/>
          </a:xfrm>
          <a:prstGeom prst="rect">
            <a:avLst/>
          </a:prstGeom>
          <a:solidFill>
            <a:srgbClr val="6699FF"/>
          </a:solidFill>
          <a:ln w="19080">
            <a:solidFill>
              <a:srgbClr val="3366FF"/>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Безвозмездные поступления - это финансовая помощь из бюджетов других уровней (межбюджетные трансферты)</a:t>
            </a:r>
          </a:p>
        </p:txBody>
      </p:sp>
      <p:sp>
        <p:nvSpPr>
          <p:cNvPr id="18441" name="AutoShape 9"/>
          <p:cNvSpPr>
            <a:spLocks noChangeArrowheads="1"/>
          </p:cNvSpPr>
          <p:nvPr/>
        </p:nvSpPr>
        <p:spPr bwMode="auto">
          <a:xfrm rot="2340000">
            <a:off x="6264275" y="2205038"/>
            <a:ext cx="1701800" cy="609600"/>
          </a:xfrm>
          <a:prstGeom prst="curvedDownArrow">
            <a:avLst>
              <a:gd name="adj1" fmla="val 49229"/>
              <a:gd name="adj2" fmla="val 98704"/>
              <a:gd name="adj3" fmla="val 83417"/>
            </a:avLst>
          </a:prstGeom>
          <a:solidFill>
            <a:srgbClr val="6699FF"/>
          </a:solidFill>
          <a:ln w="19080">
            <a:solidFill>
              <a:srgbClr val="3366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2" name="AutoShape 10"/>
          <p:cNvSpPr>
            <a:spLocks noChangeArrowheads="1"/>
          </p:cNvSpPr>
          <p:nvPr/>
        </p:nvSpPr>
        <p:spPr bwMode="auto">
          <a:xfrm rot="7920000">
            <a:off x="1886743" y="2151857"/>
            <a:ext cx="1611313"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8443" name="AutoShape 11"/>
          <p:cNvSpPr>
            <a:spLocks noChangeArrowheads="1"/>
          </p:cNvSpPr>
          <p:nvPr/>
        </p:nvSpPr>
        <p:spPr bwMode="auto">
          <a:xfrm>
            <a:off x="4543425" y="2832100"/>
            <a:ext cx="766763" cy="492125"/>
          </a:xfrm>
          <a:prstGeom prst="downArrow">
            <a:avLst>
              <a:gd name="adj1" fmla="val 50000"/>
              <a:gd name="adj2" fmla="val 25000"/>
            </a:avLst>
          </a:prstGeom>
          <a:solidFill>
            <a:srgbClr val="FF5050"/>
          </a:solidFill>
          <a:ln w="15840">
            <a:solidFill>
              <a:srgbClr val="FF00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8436"/>
                                        </p:tgtEl>
                                        <p:attrNameLst>
                                          <p:attrName>style.visibility</p:attrName>
                                        </p:attrNameLst>
                                      </p:cBhvr>
                                      <p:to>
                                        <p:strVal val="visible"/>
                                      </p:to>
                                    </p:set>
                                    <p:animEffect transition="in" filter="randombar(horizontal)">
                                      <p:cBhvr additive="repl">
                                        <p:cTn id="12" dur="2000"/>
                                        <p:tgtEl>
                                          <p:spTgt spid="18436"/>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8435">
                                            <p:txEl>
                                              <p:pRg st="0" end="0"/>
                                            </p:txEl>
                                          </p:spTgt>
                                        </p:tgtEl>
                                        <p:attrNameLst>
                                          <p:attrName>style.visibility</p:attrName>
                                        </p:attrNameLst>
                                      </p:cBhvr>
                                      <p:to>
                                        <p:strVal val="visible"/>
                                      </p:to>
                                    </p:set>
                                    <p:animEffect transition="in" filter="wipe(up)">
                                      <p:cBhvr additive="repl">
                                        <p:cTn id="15" dur="2000"/>
                                        <p:tgtEl>
                                          <p:spTgt spid="18435">
                                            <p:txEl>
                                              <p:pRg st="0" end="0"/>
                                            </p:txEl>
                                          </p:spTgt>
                                        </p:tgtEl>
                                      </p:cBhvr>
                                    </p:animEffect>
                                  </p:childTnLst>
                                </p:cTn>
                              </p:par>
                            </p:childTnLst>
                          </p:cTn>
                        </p:par>
                        <p:par>
                          <p:cTn id="16" fill="hold" nodeType="afterGroup">
                            <p:stCondLst>
                              <p:cond delay="4000"/>
                            </p:stCondLst>
                            <p:childTnLst>
                              <p:par>
                                <p:cTn id="17" presetID="16" presetClass="entr" presetSubtype="26" fill="hold" nodeType="afterEffect">
                                  <p:stCondLst>
                                    <p:cond delay="0"/>
                                  </p:stCondLst>
                                  <p:childTnLst>
                                    <p:set>
                                      <p:cBhvr additive="repl">
                                        <p:cTn id="18" dur="1" fill="hold">
                                          <p:stCondLst>
                                            <p:cond delay="0"/>
                                          </p:stCondLst>
                                        </p:cTn>
                                        <p:tgtEl>
                                          <p:spTgt spid="18437"/>
                                        </p:tgtEl>
                                        <p:attrNameLst>
                                          <p:attrName>style.visibility</p:attrName>
                                        </p:attrNameLst>
                                      </p:cBhvr>
                                      <p:to>
                                        <p:strVal val="visible"/>
                                      </p:to>
                                    </p:set>
                                    <p:animEffect transition="in" filter="barn(inHorizontal)">
                                      <p:cBhvr additive="repl">
                                        <p:cTn id="19" dur="2000"/>
                                        <p:tgtEl>
                                          <p:spTgt spid="18437"/>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8442"/>
                                        </p:tgtEl>
                                        <p:attrNameLst>
                                          <p:attrName>style.visibility</p:attrName>
                                        </p:attrNameLst>
                                      </p:cBhvr>
                                      <p:to>
                                        <p:strVal val="visible"/>
                                      </p:to>
                                    </p:set>
                                    <p:animEffect transition="in" filter="wipe(up)">
                                      <p:cBhvr additive="repl">
                                        <p:cTn id="23" dur="2000"/>
                                        <p:tgtEl>
                                          <p:spTgt spid="18442"/>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8438"/>
                                        </p:tgtEl>
                                        <p:attrNameLst>
                                          <p:attrName>style.visibility</p:attrName>
                                        </p:attrNameLst>
                                      </p:cBhvr>
                                      <p:to>
                                        <p:strVal val="visible"/>
                                      </p:to>
                                    </p:set>
                                    <p:animEffect transition="in" filter="wipe(up)">
                                      <p:cBhvr additive="repl">
                                        <p:cTn id="27" dur="2000"/>
                                        <p:tgtEl>
                                          <p:spTgt spid="18438"/>
                                        </p:tgtEl>
                                      </p:cBhvr>
                                    </p:animEffect>
                                  </p:childTnLst>
                                </p:cTn>
                              </p:par>
                            </p:childTnLst>
                          </p:cTn>
                        </p:par>
                        <p:par>
                          <p:cTn id="28" fill="hold" nodeType="afterGroup">
                            <p:stCondLst>
                              <p:cond delay="10000"/>
                            </p:stCondLst>
                            <p:childTnLst>
                              <p:par>
                                <p:cTn id="29" presetID="22" presetClass="entr" presetSubtype="1" fill="hold" grpId="0" nodeType="afterEffect">
                                  <p:stCondLst>
                                    <p:cond delay="0"/>
                                  </p:stCondLst>
                                  <p:childTnLst>
                                    <p:set>
                                      <p:cBhvr additive="repl">
                                        <p:cTn id="30" dur="1" fill="hold">
                                          <p:stCondLst>
                                            <p:cond delay="0"/>
                                          </p:stCondLst>
                                        </p:cTn>
                                        <p:tgtEl>
                                          <p:spTgt spid="18443"/>
                                        </p:tgtEl>
                                        <p:attrNameLst>
                                          <p:attrName>style.visibility</p:attrName>
                                        </p:attrNameLst>
                                      </p:cBhvr>
                                      <p:to>
                                        <p:strVal val="visible"/>
                                      </p:to>
                                    </p:set>
                                    <p:animEffect transition="in" filter="wipe(up)">
                                      <p:cBhvr additive="repl">
                                        <p:cTn id="31" dur="2000"/>
                                        <p:tgtEl>
                                          <p:spTgt spid="18443"/>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8439"/>
                                        </p:tgtEl>
                                        <p:attrNameLst>
                                          <p:attrName>style.visibility</p:attrName>
                                        </p:attrNameLst>
                                      </p:cBhvr>
                                      <p:to>
                                        <p:strVal val="visible"/>
                                      </p:to>
                                    </p:set>
                                    <p:animEffect transition="in" filter="wipe(up)">
                                      <p:cBhvr additive="repl">
                                        <p:cTn id="35" dur="2000"/>
                                        <p:tgtEl>
                                          <p:spTgt spid="18439"/>
                                        </p:tgtEl>
                                      </p:cBhvr>
                                    </p:animEffect>
                                  </p:childTnLst>
                                </p:cTn>
                              </p:par>
                            </p:childTnLst>
                          </p:cTn>
                        </p:par>
                        <p:par>
                          <p:cTn id="36" fill="hold" nodeType="afterGroup">
                            <p:stCondLst>
                              <p:cond delay="14000"/>
                            </p:stCondLst>
                            <p:childTnLst>
                              <p:par>
                                <p:cTn id="37" presetID="22" presetClass="entr" presetSubtype="1" fill="hold" grpId="0" nodeType="afterEffect">
                                  <p:stCondLst>
                                    <p:cond delay="0"/>
                                  </p:stCondLst>
                                  <p:childTnLst>
                                    <p:set>
                                      <p:cBhvr additive="repl">
                                        <p:cTn id="38" dur="1" fill="hold">
                                          <p:stCondLst>
                                            <p:cond delay="0"/>
                                          </p:stCondLst>
                                        </p:cTn>
                                        <p:tgtEl>
                                          <p:spTgt spid="18441"/>
                                        </p:tgtEl>
                                        <p:attrNameLst>
                                          <p:attrName>style.visibility</p:attrName>
                                        </p:attrNameLst>
                                      </p:cBhvr>
                                      <p:to>
                                        <p:strVal val="visible"/>
                                      </p:to>
                                    </p:set>
                                    <p:animEffect transition="in" filter="wipe(up)">
                                      <p:cBhvr additive="repl">
                                        <p:cTn id="39" dur="2000"/>
                                        <p:tgtEl>
                                          <p:spTgt spid="1844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8440"/>
                                        </p:tgtEl>
                                        <p:attrNameLst>
                                          <p:attrName>style.visibility</p:attrName>
                                        </p:attrNameLst>
                                      </p:cBhvr>
                                      <p:to>
                                        <p:strVal val="visible"/>
                                      </p:to>
                                    </p:set>
                                    <p:animEffect transition="in" filter="wipe(up)">
                                      <p:cBhvr additive="repl">
                                        <p:cTn id="43" dur="20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0" animBg="1"/>
      <p:bldP spid="184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9680C7E-D804-4C1E-8901-0ED94182BAEC}" type="slidenum">
              <a:rPr lang="ru-RU" altLang="ru-RU" sz="1400">
                <a:solidFill>
                  <a:srgbClr val="000000"/>
                </a:solidFill>
              </a:rPr>
              <a:pPr algn="r" eaLnBrk="1" hangingPunct="1">
                <a:buSzPct val="100000"/>
              </a:pPr>
              <a:t>13</a:t>
            </a:fld>
            <a:endParaRPr lang="ru-RU" altLang="ru-RU" sz="1400">
              <a:solidFill>
                <a:srgbClr val="000000"/>
              </a:solidFill>
            </a:endParaRPr>
          </a:p>
        </p:txBody>
      </p:sp>
      <p:sp>
        <p:nvSpPr>
          <p:cNvPr id="2" name="Text Box 2"/>
          <p:cNvSpPr txBox="1">
            <a:spLocks noChangeArrowheads="1"/>
          </p:cNvSpPr>
          <p:nvPr/>
        </p:nvSpPr>
        <p:spPr bwMode="auto">
          <a:xfrm>
            <a:off x="495300" y="179388"/>
            <a:ext cx="891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t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000" b="1">
                <a:solidFill>
                  <a:srgbClr val="333399"/>
                </a:solidFill>
                <a:latin typeface="Bookman Old Style" panose="02050604050505020204" pitchFamily="18" charset="0"/>
              </a:rPr>
              <a:t>Межбюджетные трансферты (безвозмездные поступления)</a:t>
            </a:r>
            <a:r>
              <a:rPr lang="ru-RU" altLang="ru-RU" sz="4000">
                <a:solidFill>
                  <a:srgbClr val="333399"/>
                </a:solidFill>
              </a:rPr>
              <a:t> </a:t>
            </a:r>
          </a:p>
        </p:txBody>
      </p:sp>
      <p:sp>
        <p:nvSpPr>
          <p:cNvPr id="19459" name="Text Box 3"/>
          <p:cNvSpPr txBox="1">
            <a:spLocks noChangeArrowheads="1"/>
          </p:cNvSpPr>
          <p:nvPr/>
        </p:nvSpPr>
        <p:spPr bwMode="auto">
          <a:xfrm>
            <a:off x="509588" y="919163"/>
            <a:ext cx="8915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Межбюджетные трансферты (безвозмездные поступления) в бюджет муниципального образования сельское поселение Лаврентия поступают из районного, областного и федерального бюджетов в следующих формах:</a:t>
            </a:r>
          </a:p>
        </p:txBody>
      </p:sp>
      <p:sp>
        <p:nvSpPr>
          <p:cNvPr id="19460" name="Line 4"/>
          <p:cNvSpPr>
            <a:spLocks noChangeShapeType="1"/>
          </p:cNvSpPr>
          <p:nvPr/>
        </p:nvSpPr>
        <p:spPr bwMode="auto">
          <a:xfrm>
            <a:off x="334963" y="8191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9462" name="Rectangle 5"/>
          <p:cNvSpPr>
            <a:spLocks noChangeArrowheads="1"/>
          </p:cNvSpPr>
          <p:nvPr/>
        </p:nvSpPr>
        <p:spPr bwMode="auto">
          <a:xfrm>
            <a:off x="852488" y="2470150"/>
            <a:ext cx="69818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3" name="AutoShape 6"/>
          <p:cNvSpPr>
            <a:spLocks noChangeArrowheads="1"/>
          </p:cNvSpPr>
          <p:nvPr/>
        </p:nvSpPr>
        <p:spPr bwMode="auto">
          <a:xfrm>
            <a:off x="3783013" y="1844675"/>
            <a:ext cx="2341562" cy="949325"/>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Формы межбюджетных трансфертов</a:t>
            </a:r>
          </a:p>
        </p:txBody>
      </p:sp>
      <p:sp>
        <p:nvSpPr>
          <p:cNvPr id="19463" name="Rectangle 7"/>
          <p:cNvSpPr>
            <a:spLocks noChangeArrowheads="1"/>
          </p:cNvSpPr>
          <p:nvPr/>
        </p:nvSpPr>
        <p:spPr bwMode="auto">
          <a:xfrm>
            <a:off x="495300" y="3386138"/>
            <a:ext cx="2206625" cy="2058987"/>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Дотации - межбюджетные трансферты, предоставляемые на безвозмездной и безвозвратной основе без установления направлений и (или) условий их использования</a:t>
            </a:r>
          </a:p>
        </p:txBody>
      </p:sp>
      <p:sp>
        <p:nvSpPr>
          <p:cNvPr id="19464" name="Rectangle 8"/>
          <p:cNvSpPr>
            <a:spLocks noChangeArrowheads="1"/>
          </p:cNvSpPr>
          <p:nvPr/>
        </p:nvSpPr>
        <p:spPr bwMode="auto">
          <a:xfrm>
            <a:off x="3279775" y="3386138"/>
            <a:ext cx="2809875" cy="2295525"/>
          </a:xfrm>
          <a:prstGeom prst="rect">
            <a:avLst/>
          </a:prstGeom>
          <a:solidFill>
            <a:srgbClr val="6699FF"/>
          </a:solidFill>
          <a:ln w="19080">
            <a:solidFill>
              <a:srgbClr val="3366FF"/>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a:solidFill>
                  <a:srgbClr val="000000"/>
                </a:solidFill>
              </a:rPr>
              <a:t>Субвенция - бюджетные средства, предоставляемые бюджету поселения на безвозмездной и безвозвратной основах на осуществлении определенных целевых расходов, возникающих при выполнении полномочий РФ, переданных для осуществления органам муниципальной власти поселения.</a:t>
            </a:r>
          </a:p>
        </p:txBody>
      </p:sp>
      <p:sp>
        <p:nvSpPr>
          <p:cNvPr id="19466" name="AutoShape 10"/>
          <p:cNvSpPr>
            <a:spLocks noChangeArrowheads="1"/>
          </p:cNvSpPr>
          <p:nvPr/>
        </p:nvSpPr>
        <p:spPr bwMode="auto">
          <a:xfrm rot="7920000">
            <a:off x="1896269" y="20137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19468" name="AutoShape 12"/>
          <p:cNvSpPr>
            <a:spLocks noChangeArrowheads="1"/>
          </p:cNvSpPr>
          <p:nvPr/>
        </p:nvSpPr>
        <p:spPr bwMode="auto">
          <a:xfrm rot="2340000">
            <a:off x="6462713" y="2171700"/>
            <a:ext cx="1555750" cy="687388"/>
          </a:xfrm>
          <a:prstGeom prst="curvedDownArrow">
            <a:avLst>
              <a:gd name="adj1" fmla="val 45318"/>
              <a:gd name="adj2" fmla="val 133250"/>
              <a:gd name="adj3" fmla="val 34556"/>
            </a:avLst>
          </a:prstGeom>
          <a:solidFill>
            <a:srgbClr val="FFFF99"/>
          </a:solidFill>
          <a:ln w="19080">
            <a:solidFill>
              <a:srgbClr val="FF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4" name="Стрелка вниз 3"/>
          <p:cNvSpPr/>
          <p:nvPr/>
        </p:nvSpPr>
        <p:spPr>
          <a:xfrm>
            <a:off x="4594225" y="2852738"/>
            <a:ext cx="503238" cy="496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
        <p:nvSpPr>
          <p:cNvPr id="14" name="Rectangle 8"/>
          <p:cNvSpPr>
            <a:spLocks noChangeArrowheads="1"/>
          </p:cNvSpPr>
          <p:nvPr/>
        </p:nvSpPr>
        <p:spPr bwMode="auto">
          <a:xfrm>
            <a:off x="6537325" y="3349625"/>
            <a:ext cx="2809875" cy="2332038"/>
          </a:xfrm>
          <a:prstGeom prst="rect">
            <a:avLst/>
          </a:prstGeom>
          <a:solidFill>
            <a:schemeClr val="accent3">
              <a:lumMod val="60000"/>
              <a:lumOff val="40000"/>
            </a:schemeClr>
          </a:solidFill>
          <a:ln w="19080">
            <a:solidFill>
              <a:srgbClr val="3366FF"/>
            </a:solidFill>
            <a:miter lim="800000"/>
            <a:headEnd/>
            <a:tailEnd/>
          </a:ln>
        </p:spPr>
        <p:txBody>
          <a:bodyPr lIns="0" tIns="0" rIns="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400" dirty="0">
                <a:solidFill>
                  <a:schemeClr val="tx1"/>
                </a:solidFill>
                <a:ea typeface="SimSun" charset="-122"/>
              </a:rPr>
              <a:t>Иные межбюджетные трансферты являются безвозмездными и безвозвратными. К ним относятся, к примеру, трансферты различным закрытым административно-территориальным единицам.</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100000">
                                          <p:val>
                                            <p:strVal val="#ppt_x"/>
                                          </p:val>
                                        </p:tav>
                                        <p:tav tm="100000">
                                          <p:val>
                                            <p:strVal val="#ppt_x"/>
                                          </p:val>
                                        </p:tav>
                                      </p:tavLst>
                                    </p:anim>
                                    <p:anim calcmode="lin" valueType="num">
                                      <p:cBhvr>
                                        <p:cTn id="8" dur="2000" fill="hold"/>
                                        <p:tgtEl>
                                          <p:spTgt spid="2"/>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9460"/>
                                        </p:tgtEl>
                                        <p:attrNameLst>
                                          <p:attrName>style.visibility</p:attrName>
                                        </p:attrNameLst>
                                      </p:cBhvr>
                                      <p:to>
                                        <p:strVal val="visible"/>
                                      </p:to>
                                    </p:set>
                                    <p:animEffect transition="in" filter="randombar(horizontal)">
                                      <p:cBhvr additive="repl">
                                        <p:cTn id="12" dur="500"/>
                                        <p:tgtEl>
                                          <p:spTgt spid="19460"/>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9459">
                                            <p:txEl>
                                              <p:pRg st="0" end="0"/>
                                            </p:txEl>
                                          </p:spTgt>
                                        </p:tgtEl>
                                        <p:attrNameLst>
                                          <p:attrName>style.visibility</p:attrName>
                                        </p:attrNameLst>
                                      </p:cBhvr>
                                      <p:to>
                                        <p:strVal val="visible"/>
                                      </p:to>
                                    </p:set>
                                    <p:animEffect transition="in" filter="wipe(up)">
                                      <p:cBhvr additive="repl">
                                        <p:cTn id="15" dur="2000"/>
                                        <p:tgtEl>
                                          <p:spTgt spid="19459">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3"/>
                                        </p:tgtEl>
                                        <p:attrNameLst>
                                          <p:attrName>style.visibility</p:attrName>
                                        </p:attrNameLst>
                                      </p:cBhvr>
                                      <p:to>
                                        <p:strVal val="visible"/>
                                      </p:to>
                                    </p:set>
                                    <p:animEffect transition="in" filter="wipe(up)">
                                      <p:cBhvr additive="repl">
                                        <p:cTn id="19" dur="2000"/>
                                        <p:tgtEl>
                                          <p:spTgt spid="3"/>
                                        </p:tgtEl>
                                      </p:cBhvr>
                                    </p:animEffect>
                                  </p:childTnLst>
                                </p:cTn>
                              </p:par>
                            </p:childTnLst>
                          </p:cTn>
                        </p:par>
                        <p:par>
                          <p:cTn id="20" fill="hold" nodeType="afterGroup">
                            <p:stCondLst>
                              <p:cond delay="6000"/>
                            </p:stCondLst>
                            <p:childTnLst>
                              <p:par>
                                <p:cTn id="21" presetID="22" presetClass="entr" presetSubtype="1" fill="hold" grpId="0" nodeType="afterEffect">
                                  <p:stCondLst>
                                    <p:cond delay="0"/>
                                  </p:stCondLst>
                                  <p:childTnLst>
                                    <p:set>
                                      <p:cBhvr additive="repl">
                                        <p:cTn id="22" dur="1" fill="hold">
                                          <p:stCondLst>
                                            <p:cond delay="0"/>
                                          </p:stCondLst>
                                        </p:cTn>
                                        <p:tgtEl>
                                          <p:spTgt spid="19466"/>
                                        </p:tgtEl>
                                        <p:attrNameLst>
                                          <p:attrName>style.visibility</p:attrName>
                                        </p:attrNameLst>
                                      </p:cBhvr>
                                      <p:to>
                                        <p:strVal val="visible"/>
                                      </p:to>
                                    </p:set>
                                    <p:animEffect transition="in" filter="wipe(up)">
                                      <p:cBhvr additive="repl">
                                        <p:cTn id="23" dur="2000"/>
                                        <p:tgtEl>
                                          <p:spTgt spid="19466"/>
                                        </p:tgtEl>
                                      </p:cBhvr>
                                    </p:animEffect>
                                  </p:childTnLst>
                                </p:cTn>
                              </p:par>
                            </p:childTnLst>
                          </p:cTn>
                        </p:par>
                        <p:par>
                          <p:cTn id="24" fill="hold" nodeType="afterGroup">
                            <p:stCondLst>
                              <p:cond delay="8000"/>
                            </p:stCondLst>
                            <p:childTnLst>
                              <p:par>
                                <p:cTn id="25" presetID="22" presetClass="entr" presetSubtype="1" fill="hold" nodeType="afterEffect">
                                  <p:stCondLst>
                                    <p:cond delay="0"/>
                                  </p:stCondLst>
                                  <p:childTnLst>
                                    <p:set>
                                      <p:cBhvr additive="repl">
                                        <p:cTn id="26" dur="1" fill="hold">
                                          <p:stCondLst>
                                            <p:cond delay="0"/>
                                          </p:stCondLst>
                                        </p:cTn>
                                        <p:tgtEl>
                                          <p:spTgt spid="19463"/>
                                        </p:tgtEl>
                                        <p:attrNameLst>
                                          <p:attrName>style.visibility</p:attrName>
                                        </p:attrNameLst>
                                      </p:cBhvr>
                                      <p:to>
                                        <p:strVal val="visible"/>
                                      </p:to>
                                    </p:set>
                                    <p:animEffect transition="in" filter="wipe(up)">
                                      <p:cBhvr additive="repl">
                                        <p:cTn id="27" dur="2000"/>
                                        <p:tgtEl>
                                          <p:spTgt spid="19463"/>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9464"/>
                                        </p:tgtEl>
                                        <p:attrNameLst>
                                          <p:attrName>style.visibility</p:attrName>
                                        </p:attrNameLst>
                                      </p:cBhvr>
                                      <p:to>
                                        <p:strVal val="visible"/>
                                      </p:to>
                                    </p:set>
                                    <p:animEffect transition="in" filter="wipe(up)">
                                      <p:cBhvr additive="repl">
                                        <p:cTn id="31" dur="2000"/>
                                        <p:tgtEl>
                                          <p:spTgt spid="19464"/>
                                        </p:tgtEl>
                                      </p:cBhvr>
                                    </p:animEffect>
                                  </p:childTnLst>
                                </p:cTn>
                              </p:par>
                            </p:childTnLst>
                          </p:cTn>
                        </p:par>
                        <p:par>
                          <p:cTn id="32" fill="hold" nodeType="afterGroup">
                            <p:stCondLst>
                              <p:cond delay="12000"/>
                            </p:stCondLst>
                            <p:childTnLst>
                              <p:par>
                                <p:cTn id="33" presetID="22" presetClass="entr" presetSubtype="1" fill="hold" grpId="0" nodeType="afterEffect">
                                  <p:stCondLst>
                                    <p:cond delay="0"/>
                                  </p:stCondLst>
                                  <p:childTnLst>
                                    <p:set>
                                      <p:cBhvr additive="repl">
                                        <p:cTn id="34" dur="1" fill="hold">
                                          <p:stCondLst>
                                            <p:cond delay="0"/>
                                          </p:stCondLst>
                                        </p:cTn>
                                        <p:tgtEl>
                                          <p:spTgt spid="19468"/>
                                        </p:tgtEl>
                                        <p:attrNameLst>
                                          <p:attrName>style.visibility</p:attrName>
                                        </p:attrNameLst>
                                      </p:cBhvr>
                                      <p:to>
                                        <p:strVal val="visible"/>
                                      </p:to>
                                    </p:set>
                                    <p:animEffect transition="in" filter="wipe(up)">
                                      <p:cBhvr additive="repl">
                                        <p:cTn id="35" dur="2000"/>
                                        <p:tgtEl>
                                          <p:spTgt spid="19468"/>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4"/>
                                        </p:tgtEl>
                                        <p:attrNameLst>
                                          <p:attrName>style.visibility</p:attrName>
                                        </p:attrNameLst>
                                      </p:cBhvr>
                                      <p:to>
                                        <p:strVal val="visible"/>
                                      </p:to>
                                    </p:set>
                                    <p:animEffect transition="in" filter="wipe(up)">
                                      <p:cBhvr additive="repl">
                                        <p:cTn id="3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6" grpId="0" animBg="1"/>
      <p:bldP spid="1946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2F22A09-880E-4238-BF91-DC644D03D025}" type="slidenum">
              <a:rPr lang="ru-RU" altLang="ru-RU" sz="1400">
                <a:solidFill>
                  <a:srgbClr val="000000"/>
                </a:solidFill>
              </a:rPr>
              <a:pPr algn="r" eaLnBrk="1" hangingPunct="1">
                <a:buSzPct val="100000"/>
              </a:pPr>
              <a:t>14</a:t>
            </a:fld>
            <a:endParaRPr lang="ru-RU" altLang="ru-RU" sz="1400">
              <a:solidFill>
                <a:srgbClr val="000000"/>
              </a:solidFill>
            </a:endParaRPr>
          </a:p>
        </p:txBody>
      </p:sp>
      <p:sp>
        <p:nvSpPr>
          <p:cNvPr id="21506" name="Text Box 2"/>
          <p:cNvSpPr txBox="1">
            <a:spLocks noChangeArrowheads="1"/>
          </p:cNvSpPr>
          <p:nvPr/>
        </p:nvSpPr>
        <p:spPr bwMode="auto">
          <a:xfrm>
            <a:off x="508000" y="174625"/>
            <a:ext cx="9148763"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доходов бюджета муниципального образования сельское поселение </a:t>
            </a:r>
            <a:r>
              <a:rPr lang="ru-RU" altLang="ru-RU" sz="2400" b="1" dirty="0" smtClean="0">
                <a:solidFill>
                  <a:srgbClr val="333399"/>
                </a:solidFill>
                <a:latin typeface="Bookman Old Style" panose="02050604050505020204" pitchFamily="18" charset="0"/>
              </a:rPr>
              <a:t>Лаврентия</a:t>
            </a:r>
          </a:p>
          <a:p>
            <a:pPr algn="ctr" eaLnBrk="1" hangingPunct="1">
              <a:buSzPct val="100000"/>
            </a:pPr>
            <a:r>
              <a:rPr lang="ru-RU" altLang="ru-RU" sz="2400" b="1" dirty="0" smtClean="0">
                <a:solidFill>
                  <a:srgbClr val="333399"/>
                </a:solidFill>
                <a:latin typeface="Bookman Old Style" panose="02050604050505020204" pitchFamily="18" charset="0"/>
              </a:rPr>
              <a:t> </a:t>
            </a:r>
            <a:r>
              <a:rPr lang="ru-RU" altLang="ru-RU" sz="2400" b="1" dirty="0">
                <a:solidFill>
                  <a:srgbClr val="333399"/>
                </a:solidFill>
                <a:latin typeface="Bookman Old Style" panose="02050604050505020204" pitchFamily="18" charset="0"/>
              </a:rPr>
              <a:t>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048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476250" y="13398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9"/>
          <p:cNvGraphicFramePr>
            <a:graphicFrameLocks/>
          </p:cNvGraphicFramePr>
          <p:nvPr>
            <p:extLst>
              <p:ext uri="{D42A27DB-BD31-4B8C-83A1-F6EECF244321}">
                <p14:modId xmlns:p14="http://schemas.microsoft.com/office/powerpoint/2010/main" val="4278865700"/>
              </p:ext>
            </p:extLst>
          </p:nvPr>
        </p:nvGraphicFramePr>
        <p:xfrm>
          <a:off x="433388" y="1236663"/>
          <a:ext cx="9185275" cy="49847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DE96F6B-E74A-49C5-8E1D-4E6C4DEF5010}" type="slidenum">
              <a:rPr lang="ru-RU" altLang="ru-RU" sz="1400">
                <a:solidFill>
                  <a:srgbClr val="000000"/>
                </a:solidFill>
              </a:rPr>
              <a:pPr algn="r" eaLnBrk="1" hangingPunct="1">
                <a:buSzPct val="100000"/>
              </a:pPr>
              <a:t>15</a:t>
            </a:fld>
            <a:endParaRPr lang="ru-RU" altLang="ru-RU" sz="1400">
              <a:solidFill>
                <a:srgbClr val="000000"/>
              </a:solidFill>
            </a:endParaRPr>
          </a:p>
        </p:txBody>
      </p:sp>
      <p:sp>
        <p:nvSpPr>
          <p:cNvPr id="2" name="Text Box 2"/>
          <p:cNvSpPr txBox="1">
            <a:spLocks noChangeArrowheads="1"/>
          </p:cNvSpPr>
          <p:nvPr/>
        </p:nvSpPr>
        <p:spPr bwMode="auto">
          <a:xfrm>
            <a:off x="452438" y="214313"/>
            <a:ext cx="89154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доходов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доходов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1508" name="Text Box 5"/>
          <p:cNvSpPr txBox="1">
            <a:spLocks noChangeArrowheads="1"/>
          </p:cNvSpPr>
          <p:nvPr/>
        </p:nvSpPr>
        <p:spPr bwMode="auto">
          <a:xfrm>
            <a:off x="736600"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595313" y="1643063"/>
            <a:ext cx="9145587"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4" name="Диаграмма 8"/>
          <p:cNvGraphicFramePr>
            <a:graphicFrameLocks/>
          </p:cNvGraphicFramePr>
          <p:nvPr>
            <p:extLst>
              <p:ext uri="{D42A27DB-BD31-4B8C-83A1-F6EECF244321}">
                <p14:modId xmlns:p14="http://schemas.microsoft.com/office/powerpoint/2010/main" val="869970034"/>
              </p:ext>
            </p:extLst>
          </p:nvPr>
        </p:nvGraphicFramePr>
        <p:xfrm>
          <a:off x="503238" y="1979613"/>
          <a:ext cx="8972550" cy="4327525"/>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Прямоугольник 7"/>
          <p:cNvSpPr>
            <a:spLocks noChangeArrowheads="1"/>
          </p:cNvSpPr>
          <p:nvPr/>
        </p:nvSpPr>
        <p:spPr bwMode="auto">
          <a:xfrm>
            <a:off x="7110413" y="16795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83B0D35-0091-4102-9555-2A8D3EDD1989}" type="slidenum">
              <a:rPr lang="ru-RU" altLang="ru-RU" sz="1400">
                <a:solidFill>
                  <a:srgbClr val="000000"/>
                </a:solidFill>
              </a:rPr>
              <a:pPr algn="r" eaLnBrk="1" hangingPunct="1">
                <a:buSzPct val="100000"/>
              </a:pPr>
              <a:t>16</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Налоговые доходы </a:t>
            </a:r>
            <a:r>
              <a:rPr lang="ru-RU" altLang="ru-RU" sz="2800" b="1" dirty="0" smtClean="0">
                <a:solidFill>
                  <a:srgbClr val="333399"/>
                </a:solidFill>
                <a:latin typeface="Bookman Old Style" panose="02050604050505020204" pitchFamily="18" charset="0"/>
              </a:rPr>
              <a:t>3 430,4 </a:t>
            </a:r>
            <a:r>
              <a:rPr lang="ru-RU" altLang="ru-RU" sz="2800" b="1" dirty="0">
                <a:solidFill>
                  <a:srgbClr val="333399"/>
                </a:solidFill>
                <a:latin typeface="Bookman Old Style" panose="02050604050505020204" pitchFamily="18" charset="0"/>
              </a:rPr>
              <a:t>тыс. руб.</a:t>
            </a:r>
          </a:p>
        </p:txBody>
      </p:sp>
      <p:sp>
        <p:nvSpPr>
          <p:cNvPr id="22532"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3830000080"/>
              </p:ext>
            </p:extLst>
          </p:nvPr>
        </p:nvGraphicFramePr>
        <p:xfrm>
          <a:off x="431800" y="1277938"/>
          <a:ext cx="9186863" cy="51720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82B337D2-4348-49A7-8BAA-0A38EE8F6DDF}" type="slidenum">
              <a:rPr lang="ru-RU" altLang="ru-RU" sz="1400">
                <a:solidFill>
                  <a:srgbClr val="000000"/>
                </a:solidFill>
              </a:rPr>
              <a:pPr algn="r" eaLnBrk="1" hangingPunct="1">
                <a:buSzPct val="100000"/>
              </a:pPr>
              <a:t>17</a:t>
            </a:fld>
            <a:endParaRPr lang="ru-RU" altLang="ru-RU" sz="1400">
              <a:solidFill>
                <a:srgbClr val="000000"/>
              </a:solidFill>
            </a:endParaRPr>
          </a:p>
        </p:txBody>
      </p:sp>
      <p:sp>
        <p:nvSpPr>
          <p:cNvPr id="2" name="Text Box 2"/>
          <p:cNvSpPr txBox="1">
            <a:spLocks noChangeArrowheads="1"/>
          </p:cNvSpPr>
          <p:nvPr/>
        </p:nvSpPr>
        <p:spPr bwMode="auto">
          <a:xfrm>
            <a:off x="508000" y="174625"/>
            <a:ext cx="8915400"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налоговых доходов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3556"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452438" y="1590675"/>
            <a:ext cx="9145587"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3" name="Диаграмма 8"/>
          <p:cNvGraphicFramePr>
            <a:graphicFrameLocks/>
          </p:cNvGraphicFramePr>
          <p:nvPr>
            <p:extLst>
              <p:ext uri="{D42A27DB-BD31-4B8C-83A1-F6EECF244321}">
                <p14:modId xmlns:p14="http://schemas.microsoft.com/office/powerpoint/2010/main" val="1573803458"/>
              </p:ext>
            </p:extLst>
          </p:nvPr>
        </p:nvGraphicFramePr>
        <p:xfrm>
          <a:off x="479425" y="1768475"/>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23559" name="Прямоугольник 7"/>
          <p:cNvSpPr>
            <a:spLocks noChangeArrowheads="1"/>
          </p:cNvSpPr>
          <p:nvPr/>
        </p:nvSpPr>
        <p:spPr bwMode="auto">
          <a:xfrm>
            <a:off x="7312025" y="1804988"/>
            <a:ext cx="1277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
                                        </p:tgtEl>
                                        <p:attrNameLst>
                                          <p:attrName>style.visibility</p:attrName>
                                        </p:attrNameLst>
                                      </p:cBhvr>
                                      <p:to>
                                        <p:strVal val="visible"/>
                                      </p:to>
                                    </p:set>
                                    <p:animEffect transition="in" filter="wipe(up)">
                                      <p:cBhvr additive="repl">
                                        <p:cTn id="7" dur="2000"/>
                                        <p:tgtEl>
                                          <p:spTgt spid="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98F307E-2469-4C35-984C-C86DACA2A3E9}" type="slidenum">
              <a:rPr lang="ru-RU" altLang="ru-RU" sz="1400">
                <a:solidFill>
                  <a:srgbClr val="000000"/>
                </a:solidFill>
              </a:rPr>
              <a:pPr algn="r" eaLnBrk="1" hangingPunct="1">
                <a:buSzPct val="100000"/>
              </a:pPr>
              <a:t>18</a:t>
            </a:fld>
            <a:endParaRPr lang="ru-RU" altLang="ru-RU" sz="1400">
              <a:solidFill>
                <a:srgbClr val="000000"/>
              </a:solidFill>
            </a:endParaRPr>
          </a:p>
        </p:txBody>
      </p:sp>
      <p:sp>
        <p:nvSpPr>
          <p:cNvPr id="21506" name="Text Box 2"/>
          <p:cNvSpPr txBox="1">
            <a:spLocks noChangeArrowheads="1"/>
          </p:cNvSpPr>
          <p:nvPr/>
        </p:nvSpPr>
        <p:spPr bwMode="auto">
          <a:xfrm>
            <a:off x="508000" y="174625"/>
            <a:ext cx="8915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поступлений неналоговых доходов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неналоговых доходов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4580"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15913" y="1700213"/>
            <a:ext cx="9217025" cy="4603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2347357582"/>
              </p:ext>
            </p:extLst>
          </p:nvPr>
        </p:nvGraphicFramePr>
        <p:xfrm>
          <a:off x="431800" y="1765300"/>
          <a:ext cx="8972550" cy="4470400"/>
        </p:xfrm>
        <a:graphic>
          <a:graphicData uri="http://schemas.openxmlformats.org/drawingml/2006/chart">
            <c:chart xmlns:c="http://schemas.openxmlformats.org/drawingml/2006/chart" xmlns:r="http://schemas.openxmlformats.org/officeDocument/2006/relationships" r:id="rId3"/>
          </a:graphicData>
        </a:graphic>
      </p:graphicFrame>
      <p:sp>
        <p:nvSpPr>
          <p:cNvPr id="24583" name="Прямоугольник 7"/>
          <p:cNvSpPr>
            <a:spLocks noChangeArrowheads="1"/>
          </p:cNvSpPr>
          <p:nvPr/>
        </p:nvSpPr>
        <p:spPr bwMode="auto">
          <a:xfrm>
            <a:off x="6811963" y="1831975"/>
            <a:ext cx="1277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97112BD-C8B7-4232-B27C-9957B3589DD0}" type="slidenum">
              <a:rPr lang="ru-RU" altLang="ru-RU" sz="1400">
                <a:solidFill>
                  <a:srgbClr val="000000"/>
                </a:solidFill>
              </a:rPr>
              <a:pPr algn="r" eaLnBrk="1" hangingPunct="1">
                <a:buSzPct val="100000"/>
              </a:pPr>
              <a:t>19</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dirty="0">
                <a:solidFill>
                  <a:srgbClr val="333399"/>
                </a:solidFill>
                <a:latin typeface="Bookman Old Style" panose="02050604050505020204" pitchFamily="18" charset="0"/>
              </a:rPr>
              <a:t>Безвозмездные поступления </a:t>
            </a:r>
            <a:r>
              <a:rPr lang="ru-RU" altLang="ru-RU" sz="2800" b="1" dirty="0" smtClean="0">
                <a:solidFill>
                  <a:srgbClr val="333399"/>
                </a:solidFill>
                <a:latin typeface="Bookman Old Style" panose="02050604050505020204" pitchFamily="18" charset="0"/>
              </a:rPr>
              <a:t>103 972,8 тыс</a:t>
            </a:r>
            <a:r>
              <a:rPr lang="ru-RU" altLang="ru-RU" sz="2800" b="1" dirty="0">
                <a:solidFill>
                  <a:srgbClr val="333399"/>
                </a:solidFill>
                <a:latin typeface="Bookman Old Style" panose="02050604050505020204" pitchFamily="18" charset="0"/>
              </a:rPr>
              <a:t>. руб.</a:t>
            </a:r>
          </a:p>
        </p:txBody>
      </p:sp>
      <p:sp>
        <p:nvSpPr>
          <p:cNvPr id="25604"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a:off x="311150" y="7810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937209283"/>
              </p:ext>
            </p:extLst>
          </p:nvPr>
        </p:nvGraphicFramePr>
        <p:xfrm>
          <a:off x="431800" y="1122363"/>
          <a:ext cx="8972550" cy="51133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7099300" y="6248400"/>
            <a:ext cx="231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EDD80CF-6B48-48AC-8E34-6A3B49E8DA80}" type="slidenum">
              <a:rPr lang="ru-RU" altLang="ru-RU" sz="1200">
                <a:solidFill>
                  <a:srgbClr val="000000"/>
                </a:solidFill>
              </a:rPr>
              <a:pPr algn="r" eaLnBrk="1" hangingPunct="1">
                <a:buSzPct val="100000"/>
              </a:pPr>
              <a:t>2</a:t>
            </a:fld>
            <a:endParaRPr lang="ru-RU" altLang="ru-RU" sz="1200">
              <a:solidFill>
                <a:srgbClr val="000000"/>
              </a:solidFill>
            </a:endParaRPr>
          </a:p>
        </p:txBody>
      </p:sp>
      <p:sp>
        <p:nvSpPr>
          <p:cNvPr id="7170" name="Text Box 2"/>
          <p:cNvSpPr txBox="1">
            <a:spLocks noChangeArrowheads="1"/>
          </p:cNvSpPr>
          <p:nvPr/>
        </p:nvSpPr>
        <p:spPr bwMode="auto">
          <a:xfrm>
            <a:off x="508000" y="1136650"/>
            <a:ext cx="8969375"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54000" rIns="54000"/>
          <a:lstStyle>
            <a:lvl1pPr marL="1588" indent="361950">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1pPr>
            <a:lvl2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2pPr>
            <a:lvl3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3pPr>
            <a:lvl4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4pPr>
            <a:lvl5pPr>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71500" algn="l"/>
                <a:tab pos="1485900" algn="l"/>
                <a:tab pos="2400300" algn="l"/>
                <a:tab pos="3314700" algn="l"/>
                <a:tab pos="4229100" algn="l"/>
                <a:tab pos="5143500" algn="l"/>
                <a:tab pos="6057900" algn="l"/>
                <a:tab pos="6972300" algn="l"/>
                <a:tab pos="7886700" algn="l"/>
                <a:tab pos="8801100" algn="l"/>
                <a:tab pos="9715500"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25"/>
              </a:spcBef>
              <a:buSzPct val="75000"/>
            </a:pPr>
            <a:r>
              <a:rPr lang="ru-RU" altLang="ru-RU" sz="1700" b="1">
                <a:solidFill>
                  <a:srgbClr val="00007D"/>
                </a:solidFill>
              </a:rPr>
              <a:t>Бюджет играет центральную роль в экономике муниципального образования  сельское поселение Лаврентия и решении различных проблем в его развитии. Внимательное изучение бюджета дает представление о намерениях муниципальной власти, ее политике, распределении ею финансовых ресурсов. Благодаря анализу бюджета можно установить, как распределяются денежные средства, расходуются ли они по назначению. Контроль за местным бюджетом особенно уместен, если иметь в виду, что он формируется за счет граждан и организаций. Эти средства изымаются в виде налогов, различных сборов и пошлин у физических и юридических лиц для проведения значимой для общества деятельности. Проверка фактического использования бюджетных средств закономерный и обязательный процесс, особенно в условия недостатка имеющихся резервов. Именно поэтому пришло время для опубликования простого и доступного для каждого гражданина анализа бюджета и бюджетных процессов. И мы надеемся что данная презентация послужит обеспечению роста интереса граждан к вопросам использования бюджета. Ведь только при наличии у граждан чувства собственной причастности к бюджетному процессу и возможности высказать свое мнение можно рассчитывать на то, что население будет добросовестно участвовать как в формировании бюджета, так и его исполнении.</a:t>
            </a:r>
          </a:p>
        </p:txBody>
      </p:sp>
      <p:sp>
        <p:nvSpPr>
          <p:cNvPr id="7171" name="Rectangle 3"/>
          <p:cNvSpPr>
            <a:spLocks noChangeArrowheads="1"/>
          </p:cNvSpPr>
          <p:nvPr/>
        </p:nvSpPr>
        <p:spPr bwMode="auto">
          <a:xfrm>
            <a:off x="2076450" y="511175"/>
            <a:ext cx="5732463"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00007D"/>
                </a:solidFill>
                <a:latin typeface="Bookman Old Style" panose="02050604050505020204" pitchFamily="18" charset="0"/>
              </a:rPr>
              <a:t>Предисловие</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7171"/>
                                        </p:tgtEl>
                                        <p:attrNameLst>
                                          <p:attrName>style.visibility</p:attrName>
                                        </p:attrNameLst>
                                      </p:cBhvr>
                                      <p:to>
                                        <p:strVal val="visible"/>
                                      </p:to>
                                    </p:set>
                                    <p:anim calcmode="lin" valueType="num">
                                      <p:cBhvr>
                                        <p:cTn id="7" dur="2000" fill="hold"/>
                                        <p:tgtEl>
                                          <p:spTgt spid="7171"/>
                                        </p:tgtEl>
                                        <p:attrNameLst>
                                          <p:attrName>ppt_x</p:attrName>
                                        </p:attrNameLst>
                                      </p:cBhvr>
                                      <p:tavLst>
                                        <p:tav tm="100000">
                                          <p:val>
                                            <p:strVal val="#ppt_x"/>
                                          </p:val>
                                        </p:tav>
                                        <p:tav tm="100000">
                                          <p:val>
                                            <p:strVal val="#ppt_x"/>
                                          </p:val>
                                        </p:tav>
                                      </p:tavLst>
                                    </p:anim>
                                    <p:anim calcmode="lin" valueType="num">
                                      <p:cBhvr>
                                        <p:cTn id="8" dur="2000" fill="hold"/>
                                        <p:tgtEl>
                                          <p:spTgt spid="7171"/>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7" presetClass="entr" presetSubtype="4" fill="hold" nodeType="afterEffect">
                                  <p:stCondLst>
                                    <p:cond delay="0"/>
                                  </p:stCondLst>
                                  <p:childTnLst>
                                    <p:set>
                                      <p:cBhvr additive="repl">
                                        <p:cTn id="11" dur="1" fill="hold">
                                          <p:stCondLst>
                                            <p:cond delay="0"/>
                                          </p:stCondLst>
                                        </p:cTn>
                                        <p:tgtEl>
                                          <p:spTgt spid="7170">
                                            <p:txEl>
                                              <p:pRg st="0" end="0"/>
                                            </p:txEl>
                                          </p:spTgt>
                                        </p:tgtEl>
                                        <p:attrNameLst>
                                          <p:attrName>style.visibility</p:attrName>
                                        </p:attrNameLst>
                                      </p:cBhvr>
                                      <p:to>
                                        <p:strVal val="visible"/>
                                      </p:to>
                                    </p:set>
                                    <p:anim calcmode="lin" valueType="num">
                                      <p:cBhvr>
                                        <p:cTn id="12" dur="5000" fill="hold"/>
                                        <p:tgtEl>
                                          <p:spTgt spid="7170">
                                            <p:txEl>
                                              <p:pRg st="0" end="0"/>
                                            </p:txEl>
                                          </p:spTgt>
                                        </p:tgtEl>
                                        <p:attrNameLst>
                                          <p:attrName>ppt_x</p:attrName>
                                        </p:attrNameLst>
                                      </p:cBhvr>
                                      <p:tavLst>
                                        <p:tav tm="100000">
                                          <p:val>
                                            <p:strVal val="#ppt_x"/>
                                          </p:val>
                                        </p:tav>
                                        <p:tav tm="100000">
                                          <p:val>
                                            <p:strVal val="#ppt_x"/>
                                          </p:val>
                                        </p:tav>
                                      </p:tavLst>
                                    </p:anim>
                                    <p:anim calcmode="lin" valueType="num">
                                      <p:cBhvr>
                                        <p:cTn id="13" dur="5000" fill="hold"/>
                                        <p:tgtEl>
                                          <p:spTgt spid="7170">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0ACB0B4E-6ED4-4CF4-A35A-6A5A1D1A9362}" type="slidenum">
              <a:rPr lang="ru-RU" altLang="ru-RU" sz="1400">
                <a:solidFill>
                  <a:srgbClr val="000000"/>
                </a:solidFill>
              </a:rPr>
              <a:pPr algn="r" eaLnBrk="1" hangingPunct="1">
                <a:buSzPct val="100000"/>
              </a:pPr>
              <a:t>20</a:t>
            </a:fld>
            <a:endParaRPr lang="ru-RU" altLang="ru-RU" sz="1400">
              <a:solidFill>
                <a:srgbClr val="000000"/>
              </a:solidFill>
            </a:endParaRPr>
          </a:p>
        </p:txBody>
      </p:sp>
      <p:sp>
        <p:nvSpPr>
          <p:cNvPr id="21506" name="Text Box 2"/>
          <p:cNvSpPr txBox="1">
            <a:spLocks noChangeArrowheads="1"/>
          </p:cNvSpPr>
          <p:nvPr/>
        </p:nvSpPr>
        <p:spPr bwMode="auto">
          <a:xfrm>
            <a:off x="0" y="174625"/>
            <a:ext cx="990758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поступления безвозмездных доходов в бюджет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поступления в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году</a:t>
            </a:r>
          </a:p>
        </p:txBody>
      </p:sp>
      <p:sp>
        <p:nvSpPr>
          <p:cNvPr id="26628" name="Text Box 5"/>
          <p:cNvSpPr txBox="1">
            <a:spLocks noChangeArrowheads="1"/>
          </p:cNvSpPr>
          <p:nvPr/>
        </p:nvSpPr>
        <p:spPr bwMode="auto">
          <a:xfrm>
            <a:off x="595313" y="942975"/>
            <a:ext cx="8861425"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1510" name="Line 6"/>
          <p:cNvSpPr>
            <a:spLocks noChangeShapeType="1"/>
          </p:cNvSpPr>
          <p:nvPr/>
        </p:nvSpPr>
        <p:spPr bwMode="auto">
          <a:xfrm flipV="1">
            <a:off x="381000" y="1571625"/>
            <a:ext cx="8859838" cy="460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8"/>
          <p:cNvGraphicFramePr>
            <a:graphicFrameLocks/>
          </p:cNvGraphicFramePr>
          <p:nvPr>
            <p:extLst>
              <p:ext uri="{D42A27DB-BD31-4B8C-83A1-F6EECF244321}">
                <p14:modId xmlns:p14="http://schemas.microsoft.com/office/powerpoint/2010/main" val="1274577381"/>
              </p:ext>
            </p:extLst>
          </p:nvPr>
        </p:nvGraphicFramePr>
        <p:xfrm>
          <a:off x="431800" y="2193925"/>
          <a:ext cx="8972550" cy="4041775"/>
        </p:xfrm>
        <a:graphic>
          <a:graphicData uri="http://schemas.openxmlformats.org/drawingml/2006/chart">
            <c:chart xmlns:c="http://schemas.openxmlformats.org/drawingml/2006/chart" xmlns:r="http://schemas.openxmlformats.org/officeDocument/2006/relationships" r:id="rId3"/>
          </a:graphicData>
        </a:graphic>
      </p:graphicFrame>
      <p:sp>
        <p:nvSpPr>
          <p:cNvPr id="26631" name="Прямоугольник 7"/>
          <p:cNvSpPr>
            <a:spLocks noChangeArrowheads="1"/>
          </p:cNvSpPr>
          <p:nvPr/>
        </p:nvSpPr>
        <p:spPr bwMode="auto">
          <a:xfrm>
            <a:off x="6811963" y="2024063"/>
            <a:ext cx="1277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anose="02020603050405020304" pitchFamily="18" charset="0"/>
              <a:buNone/>
            </a:pPr>
            <a:r>
              <a:rPr lang="ru-RU" altLang="ru-RU">
                <a:solidFill>
                  <a:schemeClr val="tx1"/>
                </a:solidFill>
              </a:rPr>
              <a:t>тыс.рублей</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1506"/>
                                        </p:tgtEl>
                                        <p:attrNameLst>
                                          <p:attrName>style.visibility</p:attrName>
                                        </p:attrNameLst>
                                      </p:cBhvr>
                                      <p:to>
                                        <p:strVal val="visible"/>
                                      </p:to>
                                    </p:set>
                                    <p:animEffect transition="in" filter="wipe(up)">
                                      <p:cBhvr additive="repl">
                                        <p:cTn id="7" dur="2000"/>
                                        <p:tgtEl>
                                          <p:spTgt spid="2150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1510"/>
                                        </p:tgtEl>
                                        <p:attrNameLst>
                                          <p:attrName>style.visibility</p:attrName>
                                        </p:attrNameLst>
                                      </p:cBhvr>
                                      <p:to>
                                        <p:strVal val="visible"/>
                                      </p:to>
                                    </p:set>
                                    <p:animEffect transition="in" filter="randombar(horizontal)">
                                      <p:cBhvr additive="repl">
                                        <p:cTn id="11" dur="20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BFE53873-96D6-40F7-BF22-CEA75938B4AF}" type="slidenum">
              <a:rPr lang="ru-RU" altLang="ru-RU" sz="1400">
                <a:solidFill>
                  <a:srgbClr val="000000"/>
                </a:solidFill>
              </a:rPr>
              <a:pPr algn="r" eaLnBrk="1" hangingPunct="1">
                <a:buSzPct val="100000"/>
              </a:pPr>
              <a:t>21</a:t>
            </a:fld>
            <a:endParaRPr lang="ru-RU" altLang="ru-RU" sz="1400">
              <a:solidFill>
                <a:srgbClr val="000000"/>
              </a:solidFill>
            </a:endParaRPr>
          </a:p>
        </p:txBody>
      </p:sp>
      <p:sp>
        <p:nvSpPr>
          <p:cNvPr id="24578" name="Text Box 2"/>
          <p:cNvSpPr txBox="1">
            <a:spLocks noChangeArrowheads="1"/>
          </p:cNvSpPr>
          <p:nvPr/>
        </p:nvSpPr>
        <p:spPr bwMode="auto">
          <a:xfrm>
            <a:off x="495300" y="66675"/>
            <a:ext cx="89154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a:solidFill>
                  <a:srgbClr val="333399"/>
                </a:solidFill>
                <a:latin typeface="Bookman Old Style" panose="02050604050505020204" pitchFamily="18" charset="0"/>
              </a:rPr>
              <a:t>Основные мероприятия </a:t>
            </a:r>
            <a:br>
              <a:rPr lang="ru-RU" altLang="ru-RU" sz="2200" b="1">
                <a:solidFill>
                  <a:srgbClr val="333399"/>
                </a:solidFill>
                <a:latin typeface="Bookman Old Style" panose="02050604050505020204" pitchFamily="18" charset="0"/>
              </a:rPr>
            </a:br>
            <a:r>
              <a:rPr lang="ru-RU" altLang="ru-RU" sz="2200" b="1">
                <a:solidFill>
                  <a:srgbClr val="333399"/>
                </a:solidFill>
                <a:latin typeface="Bookman Old Style" panose="02050604050505020204" pitchFamily="18" charset="0"/>
              </a:rPr>
              <a:t>по мобилизации доходов бюджета </a:t>
            </a:r>
            <a:r>
              <a:rPr lang="ru-RU" altLang="ru-RU" sz="2000" b="1">
                <a:solidFill>
                  <a:srgbClr val="333399"/>
                </a:solidFill>
                <a:latin typeface="Bookman Old Style" panose="02050604050505020204" pitchFamily="18" charset="0"/>
              </a:rPr>
              <a:t>муниципального образования сельское поселение Лаврентия</a:t>
            </a:r>
            <a:endParaRPr lang="ru-RU" altLang="ru-RU" sz="2200" b="1">
              <a:solidFill>
                <a:srgbClr val="333399"/>
              </a:solidFill>
              <a:latin typeface="Bookman Old Style" panose="02050604050505020204" pitchFamily="18" charset="0"/>
            </a:endParaRPr>
          </a:p>
        </p:txBody>
      </p:sp>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5225" y="1773238"/>
            <a:ext cx="262255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1" name="AutoShape 5"/>
          <p:cNvSpPr>
            <a:spLocks noChangeArrowheads="1"/>
          </p:cNvSpPr>
          <p:nvPr/>
        </p:nvSpPr>
        <p:spPr bwMode="auto">
          <a:xfrm>
            <a:off x="6811963" y="2060575"/>
            <a:ext cx="2806700" cy="2855913"/>
          </a:xfrm>
          <a:prstGeom prst="wedgeEllipseCallout">
            <a:avLst>
              <a:gd name="adj1" fmla="val -66421"/>
              <a:gd name="adj2" fmla="val -24046"/>
            </a:avLst>
          </a:prstGeom>
          <a:solidFill>
            <a:srgbClr val="CCFFCC"/>
          </a:solidFill>
          <a:ln w="9360">
            <a:solidFill>
              <a:srgbClr val="00FF00"/>
            </a:solidFill>
            <a:miter lim="800000"/>
            <a:headEnd/>
            <a:tailEnd/>
          </a:ln>
        </p:spPr>
        <p:txBody>
          <a:bodyPr lIns="0" tIns="0" rIns="0" bIns="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администраторами доходов бюджета поселения, направленная на повышение качества администрирования доходных источников, повышение уровня ответственности за выполнение прогнозных показателей, снижение недоимки по администрируемым платежам</a:t>
            </a:r>
          </a:p>
        </p:txBody>
      </p:sp>
      <p:sp>
        <p:nvSpPr>
          <p:cNvPr id="24582" name="AutoShape 6"/>
          <p:cNvSpPr>
            <a:spLocks noChangeArrowheads="1"/>
          </p:cNvSpPr>
          <p:nvPr/>
        </p:nvSpPr>
        <p:spPr bwMode="auto">
          <a:xfrm>
            <a:off x="5640388" y="5114925"/>
            <a:ext cx="2417762" cy="1368425"/>
          </a:xfrm>
          <a:prstGeom prst="wedgeEllipseCallout">
            <a:avLst>
              <a:gd name="adj1" fmla="val -51282"/>
              <a:gd name="adj2" fmla="val -63227"/>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Организация работы по информированию граждан о сроках уплаты налогов</a:t>
            </a:r>
          </a:p>
        </p:txBody>
      </p:sp>
      <p:sp>
        <p:nvSpPr>
          <p:cNvPr id="24583" name="AutoShape 7"/>
          <p:cNvSpPr>
            <a:spLocks noChangeArrowheads="1"/>
          </p:cNvSpPr>
          <p:nvPr/>
        </p:nvSpPr>
        <p:spPr bwMode="auto">
          <a:xfrm>
            <a:off x="381000" y="1214438"/>
            <a:ext cx="2806700" cy="1858962"/>
          </a:xfrm>
          <a:prstGeom prst="wedgeEllipseCallout">
            <a:avLst>
              <a:gd name="adj1" fmla="val 63111"/>
              <a:gd name="adj2" fmla="val 49269"/>
            </a:avLst>
          </a:prstGeom>
          <a:solidFill>
            <a:srgbClr val="CCFFCC"/>
          </a:solidFill>
          <a:ln w="9360">
            <a:solidFill>
              <a:srgbClr val="00FF00"/>
            </a:solidFill>
            <a:miter lim="800000"/>
            <a:headEnd/>
            <a:tailEnd/>
          </a:ln>
        </p:spPr>
        <p:txBody>
          <a:bodyPr lIns="0" tIns="0" rIns="0" bIns="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Работа с организациями, выплачивающими заработную плату работникам ниже прожиточного минимума и использующими «конвертные» зарплатные схемы </a:t>
            </a:r>
          </a:p>
        </p:txBody>
      </p:sp>
      <p:sp>
        <p:nvSpPr>
          <p:cNvPr id="24584" name="AutoShape 8"/>
          <p:cNvSpPr>
            <a:spLocks noChangeArrowheads="1"/>
          </p:cNvSpPr>
          <p:nvPr/>
        </p:nvSpPr>
        <p:spPr bwMode="auto">
          <a:xfrm>
            <a:off x="704850" y="4794250"/>
            <a:ext cx="3000375" cy="1450975"/>
          </a:xfrm>
          <a:prstGeom prst="wedgeEllipseCallout">
            <a:avLst>
              <a:gd name="adj1" fmla="val 28338"/>
              <a:gd name="adj2" fmla="val -77495"/>
            </a:avLst>
          </a:prstGeom>
          <a:solidFill>
            <a:srgbClr val="CCFFCC"/>
          </a:solidFill>
          <a:ln w="9360">
            <a:solidFill>
              <a:srgbClr val="00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200">
                <a:solidFill>
                  <a:srgbClr val="000000"/>
                </a:solidFill>
              </a:rPr>
              <a:t>Проведение мероприятий, направленных на снижение недоимки по налоговым платежам</a:t>
            </a:r>
          </a:p>
        </p:txBody>
      </p:sp>
      <p:pic>
        <p:nvPicPr>
          <p:cNvPr id="2458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5725" y="2133600"/>
            <a:ext cx="887413"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4586"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5238" y="2349500"/>
            <a:ext cx="88741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88" name="Line 12"/>
          <p:cNvSpPr>
            <a:spLocks noChangeShapeType="1"/>
          </p:cNvSpPr>
          <p:nvPr/>
        </p:nvSpPr>
        <p:spPr bwMode="auto">
          <a:xfrm>
            <a:off x="309563" y="1071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up)">
                                      <p:cBhvr additive="repl">
                                        <p:cTn id="7" dur="2000"/>
                                        <p:tgtEl>
                                          <p:spTgt spid="24578"/>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4588"/>
                                        </p:tgtEl>
                                        <p:attrNameLst>
                                          <p:attrName>style.visibility</p:attrName>
                                        </p:attrNameLst>
                                      </p:cBhvr>
                                      <p:to>
                                        <p:strVal val="visible"/>
                                      </p:to>
                                    </p:set>
                                    <p:animEffect transition="in" filter="randombar(horizontal)">
                                      <p:cBhvr additive="repl">
                                        <p:cTn id="11" dur="500"/>
                                        <p:tgtEl>
                                          <p:spTgt spid="24588"/>
                                        </p:tgtEl>
                                      </p:cBhvr>
                                    </p:animEffect>
                                  </p:childTnLst>
                                </p:cTn>
                              </p:par>
                            </p:childTnLst>
                          </p:cTn>
                        </p:par>
                        <p:par>
                          <p:cTn id="12" fill="hold" nodeType="afterGroup">
                            <p:stCondLst>
                              <p:cond delay="2500"/>
                            </p:stCondLst>
                            <p:childTnLst>
                              <p:par>
                                <p:cTn id="13" presetID="20" presetClass="entr" fill="hold" nodeType="afterEffect">
                                  <p:stCondLst>
                                    <p:cond delay="0"/>
                                  </p:stCondLst>
                                  <p:childTnLst>
                                    <p:set>
                                      <p:cBhvr additive="repl">
                                        <p:cTn id="14" dur="1" fill="hold">
                                          <p:stCondLst>
                                            <p:cond delay="0"/>
                                          </p:stCondLst>
                                        </p:cTn>
                                        <p:tgtEl>
                                          <p:spTgt spid="24579"/>
                                        </p:tgtEl>
                                        <p:attrNameLst>
                                          <p:attrName>style.visibility</p:attrName>
                                        </p:attrNameLst>
                                      </p:cBhvr>
                                      <p:to>
                                        <p:strVal val="visible"/>
                                      </p:to>
                                    </p:set>
                                    <p:animEffect transition="in" filter="wedge">
                                      <p:cBhvr additive="repl">
                                        <p:cTn id="15" dur="2000"/>
                                        <p:tgtEl>
                                          <p:spTgt spid="24579"/>
                                        </p:tgtEl>
                                      </p:cBhvr>
                                    </p:animEffect>
                                  </p:childTnLst>
                                </p:cTn>
                              </p:par>
                            </p:childTnLst>
                          </p:cTn>
                        </p:par>
                        <p:par>
                          <p:cTn id="16" fill="hold" nodeType="afterGroup">
                            <p:stCondLst>
                              <p:cond delay="4500"/>
                            </p:stCondLst>
                            <p:childTnLst>
                              <p:par>
                                <p:cTn id="17" presetID="7" presetClass="entr" presetSubtype="8" fill="hold" nodeType="afterEffect">
                                  <p:stCondLst>
                                    <p:cond delay="0"/>
                                  </p:stCondLst>
                                  <p:childTnLst>
                                    <p:set>
                                      <p:cBhvr additive="repl">
                                        <p:cTn id="18" dur="1" fill="hold">
                                          <p:stCondLst>
                                            <p:cond delay="0"/>
                                          </p:stCondLst>
                                        </p:cTn>
                                        <p:tgtEl>
                                          <p:spTgt spid="24583"/>
                                        </p:tgtEl>
                                        <p:attrNameLst>
                                          <p:attrName>style.visibility</p:attrName>
                                        </p:attrNameLst>
                                      </p:cBhvr>
                                      <p:to>
                                        <p:strVal val="visible"/>
                                      </p:to>
                                    </p:set>
                                    <p:anim calcmode="lin" valueType="num">
                                      <p:cBhvr>
                                        <p:cTn id="19" dur="5000" fill="hold"/>
                                        <p:tgtEl>
                                          <p:spTgt spid="24583"/>
                                        </p:tgtEl>
                                        <p:attrNameLst>
                                          <p:attrName>ppt_x</p:attrName>
                                        </p:attrNameLst>
                                      </p:cBhvr>
                                      <p:tavLst>
                                        <p:tav tm="100000">
                                          <p:val>
                                            <p:strVal val="0-#ppt_w/2"/>
                                          </p:val>
                                        </p:tav>
                                        <p:tav tm="100000">
                                          <p:val>
                                            <p:strVal val="#ppt_x"/>
                                          </p:val>
                                        </p:tav>
                                      </p:tavLst>
                                    </p:anim>
                                    <p:anim calcmode="lin" valueType="num">
                                      <p:cBhvr>
                                        <p:cTn id="20" dur="5000" fill="hold"/>
                                        <p:tgtEl>
                                          <p:spTgt spid="24583"/>
                                        </p:tgtEl>
                                        <p:attrNameLst>
                                          <p:attrName>ppt_y</p:attrName>
                                        </p:attrNameLst>
                                      </p:cBhvr>
                                      <p:tavLst>
                                        <p:tav tm="100000">
                                          <p:val>
                                            <p:strVal val="#ppt_y"/>
                                          </p:val>
                                        </p:tav>
                                        <p:tav tm="100000">
                                          <p:val>
                                            <p:strVal val="#ppt_y"/>
                                          </p:val>
                                        </p:tav>
                                      </p:tavLst>
                                    </p:anim>
                                  </p:childTnLst>
                                </p:cTn>
                              </p:par>
                              <p:par>
                                <p:cTn id="21" presetID="16" presetClass="entr" presetSubtype="26" fill="hold" nodeType="withEffect">
                                  <p:stCondLst>
                                    <p:cond delay="0"/>
                                  </p:stCondLst>
                                  <p:childTnLst>
                                    <p:set>
                                      <p:cBhvr additive="repl">
                                        <p:cTn id="22" dur="1" fill="hold">
                                          <p:stCondLst>
                                            <p:cond delay="0"/>
                                          </p:stCondLst>
                                        </p:cTn>
                                        <p:tgtEl>
                                          <p:spTgt spid="24586"/>
                                        </p:tgtEl>
                                        <p:attrNameLst>
                                          <p:attrName>style.visibility</p:attrName>
                                        </p:attrNameLst>
                                      </p:cBhvr>
                                      <p:to>
                                        <p:strVal val="visible"/>
                                      </p:to>
                                    </p:set>
                                    <p:animEffect transition="in" filter="barn(inHorizontal)">
                                      <p:cBhvr additive="repl">
                                        <p:cTn id="23" dur="500"/>
                                        <p:tgtEl>
                                          <p:spTgt spid="24586"/>
                                        </p:tgtEl>
                                      </p:cBhvr>
                                    </p:animEffect>
                                  </p:childTnLst>
                                </p:cTn>
                              </p:par>
                            </p:childTnLst>
                          </p:cTn>
                        </p:par>
                        <p:par>
                          <p:cTn id="24" fill="hold" nodeType="afterGroup">
                            <p:stCondLst>
                              <p:cond delay="9500"/>
                            </p:stCondLst>
                            <p:childTnLst>
                              <p:par>
                                <p:cTn id="25" presetID="2" presetClass="entr" presetSubtype="2" fill="hold" nodeType="afterEffect">
                                  <p:stCondLst>
                                    <p:cond delay="0"/>
                                  </p:stCondLst>
                                  <p:childTnLst>
                                    <p:set>
                                      <p:cBhvr additive="repl">
                                        <p:cTn id="26" dur="1" fill="hold">
                                          <p:stCondLst>
                                            <p:cond delay="0"/>
                                          </p:stCondLst>
                                        </p:cTn>
                                        <p:tgtEl>
                                          <p:spTgt spid="24581"/>
                                        </p:tgtEl>
                                        <p:attrNameLst>
                                          <p:attrName>style.visibility</p:attrName>
                                        </p:attrNameLst>
                                      </p:cBhvr>
                                      <p:to>
                                        <p:strVal val="visible"/>
                                      </p:to>
                                    </p:set>
                                    <p:anim calcmode="lin" valueType="num">
                                      <p:cBhvr>
                                        <p:cTn id="27" dur="5000" fill="hold"/>
                                        <p:tgtEl>
                                          <p:spTgt spid="24581"/>
                                        </p:tgtEl>
                                        <p:attrNameLst>
                                          <p:attrName>ppt_x</p:attrName>
                                        </p:attrNameLst>
                                      </p:cBhvr>
                                      <p:tavLst>
                                        <p:tav tm="100000">
                                          <p:val>
                                            <p:strVal val="1+#ppt_w/2"/>
                                          </p:val>
                                        </p:tav>
                                        <p:tav tm="100000">
                                          <p:val>
                                            <p:strVal val="#ppt_x"/>
                                          </p:val>
                                        </p:tav>
                                      </p:tavLst>
                                    </p:anim>
                                    <p:anim calcmode="lin" valueType="num">
                                      <p:cBhvr>
                                        <p:cTn id="28" dur="5000" fill="hold"/>
                                        <p:tgtEl>
                                          <p:spTgt spid="24581"/>
                                        </p:tgtEl>
                                        <p:attrNameLst>
                                          <p:attrName>ppt_y</p:attrName>
                                        </p:attrNameLst>
                                      </p:cBhvr>
                                      <p:tavLst>
                                        <p:tav tm="100000">
                                          <p:val>
                                            <p:strVal val="#ppt_y"/>
                                          </p:val>
                                        </p:tav>
                                        <p:tav tm="100000">
                                          <p:val>
                                            <p:strVal val="#ppt_y"/>
                                          </p:val>
                                        </p:tav>
                                      </p:tavLst>
                                    </p:anim>
                                  </p:childTnLst>
                                </p:cTn>
                              </p:par>
                              <p:par>
                                <p:cTn id="29" presetID="16" presetClass="entr" presetSubtype="26" fill="hold" nodeType="withEffect">
                                  <p:stCondLst>
                                    <p:cond delay="0"/>
                                  </p:stCondLst>
                                  <p:childTnLst>
                                    <p:set>
                                      <p:cBhvr additive="repl">
                                        <p:cTn id="30" dur="1" fill="hold">
                                          <p:stCondLst>
                                            <p:cond delay="0"/>
                                          </p:stCondLst>
                                        </p:cTn>
                                        <p:tgtEl>
                                          <p:spTgt spid="24585"/>
                                        </p:tgtEl>
                                        <p:attrNameLst>
                                          <p:attrName>style.visibility</p:attrName>
                                        </p:attrNameLst>
                                      </p:cBhvr>
                                      <p:to>
                                        <p:strVal val="visible"/>
                                      </p:to>
                                    </p:set>
                                    <p:animEffect transition="in" filter="barn(inHorizontal)">
                                      <p:cBhvr additive="repl">
                                        <p:cTn id="31" dur="500"/>
                                        <p:tgtEl>
                                          <p:spTgt spid="24585"/>
                                        </p:tgtEl>
                                      </p:cBhvr>
                                    </p:animEffect>
                                  </p:childTnLst>
                                </p:cTn>
                              </p:par>
                            </p:childTnLst>
                          </p:cTn>
                        </p:par>
                        <p:par>
                          <p:cTn id="32" fill="hold" nodeType="afterGroup">
                            <p:stCondLst>
                              <p:cond delay="14500"/>
                            </p:stCondLst>
                            <p:childTnLst>
                              <p:par>
                                <p:cTn id="33" presetID="2" presetClass="entr" presetSubtype="4" fill="hold" nodeType="afterEffect">
                                  <p:stCondLst>
                                    <p:cond delay="0"/>
                                  </p:stCondLst>
                                  <p:childTnLst>
                                    <p:set>
                                      <p:cBhvr additive="repl">
                                        <p:cTn id="34" dur="1" fill="hold">
                                          <p:stCondLst>
                                            <p:cond delay="0"/>
                                          </p:stCondLst>
                                        </p:cTn>
                                        <p:tgtEl>
                                          <p:spTgt spid="24584"/>
                                        </p:tgtEl>
                                        <p:attrNameLst>
                                          <p:attrName>style.visibility</p:attrName>
                                        </p:attrNameLst>
                                      </p:cBhvr>
                                      <p:to>
                                        <p:strVal val="visible"/>
                                      </p:to>
                                    </p:set>
                                    <p:anim calcmode="lin" valueType="num">
                                      <p:cBhvr>
                                        <p:cTn id="35" dur="5000" fill="hold"/>
                                        <p:tgtEl>
                                          <p:spTgt spid="24584"/>
                                        </p:tgtEl>
                                        <p:attrNameLst>
                                          <p:attrName>ppt_x</p:attrName>
                                        </p:attrNameLst>
                                      </p:cBhvr>
                                      <p:tavLst>
                                        <p:tav tm="100000">
                                          <p:val>
                                            <p:strVal val="#ppt_x"/>
                                          </p:val>
                                        </p:tav>
                                        <p:tav tm="100000">
                                          <p:val>
                                            <p:strVal val="#ppt_x"/>
                                          </p:val>
                                        </p:tav>
                                      </p:tavLst>
                                    </p:anim>
                                    <p:anim calcmode="lin" valueType="num">
                                      <p:cBhvr>
                                        <p:cTn id="36" dur="5000" fill="hold"/>
                                        <p:tgtEl>
                                          <p:spTgt spid="24584"/>
                                        </p:tgtEl>
                                        <p:attrNameLst>
                                          <p:attrName>ppt_y</p:attrName>
                                        </p:attrNameLst>
                                      </p:cBhvr>
                                      <p:tavLst>
                                        <p:tav tm="100000">
                                          <p:val>
                                            <p:strVal val="1+#ppt_h/2"/>
                                          </p:val>
                                        </p:tav>
                                        <p:tav tm="100000">
                                          <p:val>
                                            <p:strVal val="#ppt_y"/>
                                          </p:val>
                                        </p:tav>
                                      </p:tavLst>
                                    </p:anim>
                                  </p:childTnLst>
                                </p:cTn>
                              </p:par>
                            </p:childTnLst>
                          </p:cTn>
                        </p:par>
                        <p:par>
                          <p:cTn id="37" fill="hold" nodeType="afterGroup">
                            <p:stCondLst>
                              <p:cond delay="19500"/>
                            </p:stCondLst>
                            <p:childTnLst>
                              <p:par>
                                <p:cTn id="38" presetID="2" presetClass="entr" presetSubtype="4" fill="hold" nodeType="afterEffect">
                                  <p:stCondLst>
                                    <p:cond delay="0"/>
                                  </p:stCondLst>
                                  <p:childTnLst>
                                    <p:set>
                                      <p:cBhvr additive="repl">
                                        <p:cTn id="39" dur="1" fill="hold">
                                          <p:stCondLst>
                                            <p:cond delay="0"/>
                                          </p:stCondLst>
                                        </p:cTn>
                                        <p:tgtEl>
                                          <p:spTgt spid="24582"/>
                                        </p:tgtEl>
                                        <p:attrNameLst>
                                          <p:attrName>style.visibility</p:attrName>
                                        </p:attrNameLst>
                                      </p:cBhvr>
                                      <p:to>
                                        <p:strVal val="visible"/>
                                      </p:to>
                                    </p:set>
                                    <p:anim calcmode="lin" valueType="num">
                                      <p:cBhvr>
                                        <p:cTn id="40" dur="5000" fill="hold"/>
                                        <p:tgtEl>
                                          <p:spTgt spid="24582"/>
                                        </p:tgtEl>
                                        <p:attrNameLst>
                                          <p:attrName>ppt_x</p:attrName>
                                        </p:attrNameLst>
                                      </p:cBhvr>
                                      <p:tavLst>
                                        <p:tav tm="100000">
                                          <p:val>
                                            <p:strVal val="#ppt_x"/>
                                          </p:val>
                                        </p:tav>
                                        <p:tav tm="100000">
                                          <p:val>
                                            <p:strVal val="#ppt_x"/>
                                          </p:val>
                                        </p:tav>
                                      </p:tavLst>
                                    </p:anim>
                                    <p:anim calcmode="lin" valueType="num">
                                      <p:cBhvr>
                                        <p:cTn id="41" dur="5000" fill="hold"/>
                                        <p:tgtEl>
                                          <p:spTgt spid="24582"/>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D0EA2FA8-A376-4D2F-9271-8AC5249BEB14}" type="slidenum">
              <a:rPr lang="ru-RU" altLang="ru-RU" sz="1400">
                <a:solidFill>
                  <a:srgbClr val="000000"/>
                </a:solidFill>
              </a:rPr>
              <a:pPr algn="r" eaLnBrk="1" hangingPunct="1">
                <a:buSzPct val="100000"/>
              </a:pPr>
              <a:t>22</a:t>
            </a:fld>
            <a:endParaRPr lang="ru-RU" altLang="ru-RU" sz="1400">
              <a:solidFill>
                <a:srgbClr val="000000"/>
              </a:solidFill>
            </a:endParaRPr>
          </a:p>
        </p:txBody>
      </p:sp>
      <p:sp>
        <p:nvSpPr>
          <p:cNvPr id="25602" name="Text Box 2"/>
          <p:cNvSpPr txBox="1">
            <a:spLocks noChangeArrowheads="1"/>
          </p:cNvSpPr>
          <p:nvPr/>
        </p:nvSpPr>
        <p:spPr bwMode="auto">
          <a:xfrm>
            <a:off x="495300" y="187325"/>
            <a:ext cx="89154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3600" b="1">
                <a:solidFill>
                  <a:srgbClr val="333399"/>
                </a:solidFill>
                <a:latin typeface="Bookman Old Style" panose="02050604050505020204" pitchFamily="18" charset="0"/>
              </a:rPr>
              <a:t>Расходы бюджета поселения</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r>
              <a:rPr lang="ru-RU" altLang="ru-RU" sz="1600" b="1">
                <a:solidFill>
                  <a:srgbClr val="333399"/>
                </a:solidFill>
              </a:rPr>
              <a:t>Расходы бюджета муниципального образования сельское поселение Лаврентия – денежные средства, направляемые на финансовое обеспечение задач и функций местного самоуправления.</a:t>
            </a:r>
            <a:r>
              <a:rPr lang="ru-RU" altLang="ru-RU" sz="1600" b="1">
                <a:solidFill>
                  <a:srgbClr val="000000"/>
                </a:solidFill>
              </a:rPr>
              <a:t> </a:t>
            </a:r>
          </a:p>
        </p:txBody>
      </p:sp>
      <p:sp>
        <p:nvSpPr>
          <p:cNvPr id="25604" name="Line 4"/>
          <p:cNvSpPr>
            <a:spLocks noChangeShapeType="1"/>
          </p:cNvSpPr>
          <p:nvPr/>
        </p:nvSpPr>
        <p:spPr bwMode="auto">
          <a:xfrm>
            <a:off x="301625" y="81756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25605" name="AutoShape 5"/>
          <p:cNvSpPr>
            <a:spLocks noChangeArrowheads="1"/>
          </p:cNvSpPr>
          <p:nvPr/>
        </p:nvSpPr>
        <p:spPr bwMode="auto">
          <a:xfrm>
            <a:off x="3783013" y="1697038"/>
            <a:ext cx="2341562" cy="1096962"/>
          </a:xfrm>
          <a:prstGeom prst="roundRect">
            <a:avLst>
              <a:gd name="adj" fmla="val 16667"/>
            </a:avLst>
          </a:prstGeom>
          <a:solidFill>
            <a:srgbClr val="FF5050"/>
          </a:solidFill>
          <a:ln w="19080">
            <a:solidFill>
              <a:srgbClr val="FF0000"/>
            </a:solidFill>
            <a:miter lim="800000"/>
            <a:headEnd/>
            <a:tailEnd/>
          </a:ln>
        </p:spPr>
        <p:txBody>
          <a:bodyPr lIns="126000" tIns="46800" rIns="126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b="1">
                <a:solidFill>
                  <a:srgbClr val="000000"/>
                </a:solidFill>
              </a:rPr>
              <a:t>Классификация расходов</a:t>
            </a:r>
          </a:p>
          <a:p>
            <a:pPr algn="ctr" eaLnBrk="1" hangingPunct="1">
              <a:buSzPct val="100000"/>
            </a:pPr>
            <a:r>
              <a:rPr lang="ru-RU" altLang="ru-RU" b="1">
                <a:solidFill>
                  <a:srgbClr val="000000"/>
                </a:solidFill>
              </a:rPr>
              <a:t>по признакам</a:t>
            </a:r>
          </a:p>
        </p:txBody>
      </p:sp>
      <p:sp>
        <p:nvSpPr>
          <p:cNvPr id="25606" name="Rectangle 6"/>
          <p:cNvSpPr>
            <a:spLocks noChangeArrowheads="1"/>
          </p:cNvSpPr>
          <p:nvPr/>
        </p:nvSpPr>
        <p:spPr bwMode="auto">
          <a:xfrm>
            <a:off x="336550" y="3386138"/>
            <a:ext cx="3825875" cy="2613025"/>
          </a:xfrm>
          <a:prstGeom prst="rect">
            <a:avLst/>
          </a:prstGeom>
          <a:solidFill>
            <a:srgbClr val="CCFFCC"/>
          </a:solidFill>
          <a:ln w="19080">
            <a:solidFill>
              <a:srgbClr val="00FF00"/>
            </a:solidFill>
            <a:miter lim="800000"/>
            <a:headEnd/>
            <a:tailEnd/>
          </a:ln>
        </p:spPr>
        <p:txBody>
          <a:bodyPr lIns="108000" tIns="0" rIns="10800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000000"/>
                </a:solidFill>
              </a:rPr>
              <a:t>Функциональная</a:t>
            </a:r>
            <a:r>
              <a:rPr lang="ru-RU" altLang="ru-RU" sz="1600">
                <a:solidFill>
                  <a:srgbClr val="000000"/>
                </a:solidFill>
              </a:rPr>
              <a:t> классификация отражает направление средств бюджета на выполнение основных функций поселения (раздел→ подраздел→ целевые статьи→ виды расходов)</a:t>
            </a:r>
          </a:p>
        </p:txBody>
      </p:sp>
      <p:sp>
        <p:nvSpPr>
          <p:cNvPr id="25607" name="Rectangle 7"/>
          <p:cNvSpPr>
            <a:spLocks noChangeArrowheads="1"/>
          </p:cNvSpPr>
          <p:nvPr/>
        </p:nvSpPr>
        <p:spPr bwMode="auto">
          <a:xfrm>
            <a:off x="5673725" y="3352800"/>
            <a:ext cx="3344863" cy="2613025"/>
          </a:xfrm>
          <a:prstGeom prst="rect">
            <a:avLst/>
          </a:prstGeom>
          <a:solidFill>
            <a:schemeClr val="bg2">
              <a:lumMod val="75000"/>
            </a:schemeClr>
          </a:solidFill>
          <a:ln w="19080">
            <a:solidFill>
              <a:srgbClr val="FFFF00"/>
            </a:solidFill>
            <a:miter lim="800000"/>
            <a:headEnd/>
            <a:tailEnd/>
          </a:ln>
        </p:spPr>
        <p:txBody>
          <a:bodyPr lIns="108000" tIns="0" rIns="108000" bIns="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1600" b="1" dirty="0">
                <a:solidFill>
                  <a:srgbClr val="000000"/>
                </a:solidFill>
                <a:ea typeface="SimSun" charset="-122"/>
              </a:rPr>
              <a:t>Ведомственная </a:t>
            </a:r>
            <a:r>
              <a:rPr lang="ru-RU" sz="1600" dirty="0">
                <a:solidFill>
                  <a:srgbClr val="000000"/>
                </a:solidFill>
                <a:ea typeface="SimSun" charset="-122"/>
              </a:rPr>
              <a:t>классификация расходов бюджета непосредственно связана со структурой управления, она отображает группировку юридических лиц, получающих бюджетные средства (главные распорядители средств бюджета)</a:t>
            </a:r>
          </a:p>
        </p:txBody>
      </p:sp>
      <p:sp>
        <p:nvSpPr>
          <p:cNvPr id="25609" name="AutoShape 9"/>
          <p:cNvSpPr>
            <a:spLocks noChangeArrowheads="1"/>
          </p:cNvSpPr>
          <p:nvPr/>
        </p:nvSpPr>
        <p:spPr bwMode="auto">
          <a:xfrm rot="7920000">
            <a:off x="1769269" y="2102644"/>
            <a:ext cx="1611312" cy="882650"/>
          </a:xfrm>
          <a:prstGeom prst="curvedUpArrow">
            <a:avLst>
              <a:gd name="adj1" fmla="val 33789"/>
              <a:gd name="adj2" fmla="val 72700"/>
              <a:gd name="adj3" fmla="val 74671"/>
            </a:avLst>
          </a:prstGeom>
          <a:solidFill>
            <a:srgbClr val="CCFFCC"/>
          </a:solidFill>
          <a:ln w="19080">
            <a:solidFill>
              <a:srgbClr val="00FF00"/>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
        <p:nvSpPr>
          <p:cNvPr id="25610" name="AutoShape 10"/>
          <p:cNvSpPr>
            <a:spLocks noChangeArrowheads="1"/>
          </p:cNvSpPr>
          <p:nvPr/>
        </p:nvSpPr>
        <p:spPr bwMode="auto">
          <a:xfrm rot="2340000">
            <a:off x="6381750" y="2165350"/>
            <a:ext cx="1701800" cy="609600"/>
          </a:xfrm>
          <a:prstGeom prst="curvedDownArrow">
            <a:avLst>
              <a:gd name="adj1" fmla="val 49229"/>
              <a:gd name="adj2" fmla="val 98704"/>
              <a:gd name="adj3" fmla="val 83417"/>
            </a:avLst>
          </a:prstGeom>
          <a:solidFill>
            <a:srgbClr val="3366FF"/>
          </a:solidFill>
          <a:ln w="19080">
            <a:solidFill>
              <a:srgbClr val="0000FF"/>
            </a:solidFill>
            <a:miter lim="800000"/>
            <a:headEnd/>
            <a:tailEnd/>
          </a:ln>
        </p:spPr>
        <p:txBody>
          <a:bodyPr wrap="none" anchor="ctr"/>
          <a:lstStyle/>
          <a:p>
            <a:pPr eaLnBrk="1" hangingPunct="1">
              <a:buClr>
                <a:srgbClr val="000000"/>
              </a:buClr>
              <a:buSzPct val="100000"/>
              <a:buFont typeface="Times New Roman" panose="02020603050405020304" pitchFamily="18" charset="0"/>
              <a:buNone/>
            </a:pPr>
            <a:endParaRPr lang="ru-RU" alt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par>
                          <p:cTn id="15" fill="hold" nodeType="afterGroup">
                            <p:stCondLst>
                              <p:cond delay="4000"/>
                            </p:stCondLst>
                            <p:childTnLst>
                              <p:par>
                                <p:cTn id="16" presetID="22" presetClass="entr" presetSubtype="1" fill="hold" nodeType="afterEffect">
                                  <p:stCondLst>
                                    <p:cond delay="0"/>
                                  </p:stCondLst>
                                  <p:childTnLst>
                                    <p:set>
                                      <p:cBhvr additive="repl">
                                        <p:cTn id="17" dur="1" fill="hold">
                                          <p:stCondLst>
                                            <p:cond delay="0"/>
                                          </p:stCondLst>
                                        </p:cTn>
                                        <p:tgtEl>
                                          <p:spTgt spid="25605"/>
                                        </p:tgtEl>
                                        <p:attrNameLst>
                                          <p:attrName>style.visibility</p:attrName>
                                        </p:attrNameLst>
                                      </p:cBhvr>
                                      <p:to>
                                        <p:strVal val="visible"/>
                                      </p:to>
                                    </p:set>
                                    <p:animEffect transition="in" filter="wipe(up)">
                                      <p:cBhvr additive="repl">
                                        <p:cTn id="18" dur="2000"/>
                                        <p:tgtEl>
                                          <p:spTgt spid="25605"/>
                                        </p:tgtEl>
                                      </p:cBhvr>
                                    </p:animEffect>
                                  </p:childTnLst>
                                </p:cTn>
                              </p:par>
                            </p:childTnLst>
                          </p:cTn>
                        </p:par>
                        <p:par>
                          <p:cTn id="19" fill="hold" nodeType="afterGroup">
                            <p:stCondLst>
                              <p:cond delay="6000"/>
                            </p:stCondLst>
                            <p:childTnLst>
                              <p:par>
                                <p:cTn id="20" presetID="22" presetClass="entr" presetSubtype="1" fill="hold" grpId="0" nodeType="afterEffect">
                                  <p:stCondLst>
                                    <p:cond delay="0"/>
                                  </p:stCondLst>
                                  <p:childTnLst>
                                    <p:set>
                                      <p:cBhvr additive="repl">
                                        <p:cTn id="21" dur="1" fill="hold">
                                          <p:stCondLst>
                                            <p:cond delay="0"/>
                                          </p:stCondLst>
                                        </p:cTn>
                                        <p:tgtEl>
                                          <p:spTgt spid="25609"/>
                                        </p:tgtEl>
                                        <p:attrNameLst>
                                          <p:attrName>style.visibility</p:attrName>
                                        </p:attrNameLst>
                                      </p:cBhvr>
                                      <p:to>
                                        <p:strVal val="visible"/>
                                      </p:to>
                                    </p:set>
                                    <p:animEffect transition="in" filter="wipe(up)">
                                      <p:cBhvr additive="repl">
                                        <p:cTn id="22" dur="2000"/>
                                        <p:tgtEl>
                                          <p:spTgt spid="25609"/>
                                        </p:tgtEl>
                                      </p:cBhvr>
                                    </p:animEffect>
                                  </p:childTnLst>
                                </p:cTn>
                              </p:par>
                            </p:childTnLst>
                          </p:cTn>
                        </p:par>
                        <p:par>
                          <p:cTn id="23" fill="hold" nodeType="afterGroup">
                            <p:stCondLst>
                              <p:cond delay="8000"/>
                            </p:stCondLst>
                            <p:childTnLst>
                              <p:par>
                                <p:cTn id="24" presetID="22" presetClass="entr" presetSubtype="1" fill="hold" nodeType="afterEffect">
                                  <p:stCondLst>
                                    <p:cond delay="0"/>
                                  </p:stCondLst>
                                  <p:childTnLst>
                                    <p:set>
                                      <p:cBhvr additive="repl">
                                        <p:cTn id="25" dur="1" fill="hold">
                                          <p:stCondLst>
                                            <p:cond delay="0"/>
                                          </p:stCondLst>
                                        </p:cTn>
                                        <p:tgtEl>
                                          <p:spTgt spid="25606"/>
                                        </p:tgtEl>
                                        <p:attrNameLst>
                                          <p:attrName>style.visibility</p:attrName>
                                        </p:attrNameLst>
                                      </p:cBhvr>
                                      <p:to>
                                        <p:strVal val="visible"/>
                                      </p:to>
                                    </p:set>
                                    <p:animEffect transition="in" filter="wipe(up)">
                                      <p:cBhvr additive="repl">
                                        <p:cTn id="26" dur="2000"/>
                                        <p:tgtEl>
                                          <p:spTgt spid="25606"/>
                                        </p:tgtEl>
                                      </p:cBhvr>
                                    </p:animEffect>
                                  </p:childTnLst>
                                </p:cTn>
                              </p:par>
                            </p:childTnLst>
                          </p:cTn>
                        </p:par>
                        <p:par>
                          <p:cTn id="27" fill="hold" nodeType="afterGroup">
                            <p:stCondLst>
                              <p:cond delay="10000"/>
                            </p:stCondLst>
                            <p:childTnLst>
                              <p:par>
                                <p:cTn id="28" presetID="22" presetClass="entr" presetSubtype="1" fill="hold" nodeType="afterEffect">
                                  <p:stCondLst>
                                    <p:cond delay="0"/>
                                  </p:stCondLst>
                                  <p:childTnLst>
                                    <p:set>
                                      <p:cBhvr additive="repl">
                                        <p:cTn id="29" dur="1" fill="hold">
                                          <p:stCondLst>
                                            <p:cond delay="0"/>
                                          </p:stCondLst>
                                        </p:cTn>
                                        <p:tgtEl>
                                          <p:spTgt spid="25607"/>
                                        </p:tgtEl>
                                        <p:attrNameLst>
                                          <p:attrName>style.visibility</p:attrName>
                                        </p:attrNameLst>
                                      </p:cBhvr>
                                      <p:to>
                                        <p:strVal val="visible"/>
                                      </p:to>
                                    </p:set>
                                    <p:animEffect transition="in" filter="wipe(up)">
                                      <p:cBhvr additive="repl">
                                        <p:cTn id="30" dur="2000"/>
                                        <p:tgtEl>
                                          <p:spTgt spid="25607"/>
                                        </p:tgtEl>
                                      </p:cBhvr>
                                    </p:animEffect>
                                  </p:childTnLst>
                                </p:cTn>
                              </p:par>
                            </p:childTnLst>
                          </p:cTn>
                        </p:par>
                        <p:par>
                          <p:cTn id="31" fill="hold" nodeType="afterGroup">
                            <p:stCondLst>
                              <p:cond delay="12000"/>
                            </p:stCondLst>
                            <p:childTnLst>
                              <p:par>
                                <p:cTn id="32" presetID="22" presetClass="entr" presetSubtype="1" fill="hold" grpId="0" nodeType="afterEffect">
                                  <p:stCondLst>
                                    <p:cond delay="0"/>
                                  </p:stCondLst>
                                  <p:childTnLst>
                                    <p:set>
                                      <p:cBhvr additive="repl">
                                        <p:cTn id="33" dur="1" fill="hold">
                                          <p:stCondLst>
                                            <p:cond delay="0"/>
                                          </p:stCondLst>
                                        </p:cTn>
                                        <p:tgtEl>
                                          <p:spTgt spid="25610"/>
                                        </p:tgtEl>
                                        <p:attrNameLst>
                                          <p:attrName>style.visibility</p:attrName>
                                        </p:attrNameLst>
                                      </p:cBhvr>
                                      <p:to>
                                        <p:strVal val="visible"/>
                                      </p:to>
                                    </p:set>
                                    <p:animEffect transition="in" filter="wipe(up)">
                                      <p:cBhvr additive="repl">
                                        <p:cTn id="34" dur="2000"/>
                                        <p:tgtEl>
                                          <p:spTgt spid="25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nimBg="1"/>
      <p:bldP spid="256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6306FA53-97BD-4AA7-89BD-D3C040616DF6}" type="slidenum">
              <a:rPr lang="ru-RU" altLang="ru-RU" sz="1400">
                <a:solidFill>
                  <a:srgbClr val="000000"/>
                </a:solidFill>
              </a:rPr>
              <a:pPr algn="r" eaLnBrk="1" hangingPunct="1">
                <a:buSzPct val="100000"/>
              </a:pPr>
              <a:t>23</a:t>
            </a:fld>
            <a:endParaRPr lang="ru-RU" altLang="ru-RU" sz="1400">
              <a:solidFill>
                <a:srgbClr val="000000"/>
              </a:solidFill>
            </a:endParaRPr>
          </a:p>
        </p:txBody>
      </p:sp>
      <p:sp>
        <p:nvSpPr>
          <p:cNvPr id="25602" name="Text Box 2"/>
          <p:cNvSpPr txBox="1">
            <a:spLocks noChangeArrowheads="1"/>
          </p:cNvSpPr>
          <p:nvPr/>
        </p:nvSpPr>
        <p:spPr bwMode="auto">
          <a:xfrm>
            <a:off x="166688" y="187325"/>
            <a:ext cx="97409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dirty="0">
                <a:solidFill>
                  <a:srgbClr val="333399"/>
                </a:solidFill>
                <a:latin typeface="Bookman Old Style" panose="02050604050505020204" pitchFamily="18" charset="0"/>
              </a:rPr>
              <a:t>Структура расходов бюджета муниципального образования сельское поселение Лаврентия 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381000" y="100012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147225007"/>
              </p:ext>
            </p:extLst>
          </p:nvPr>
        </p:nvGraphicFramePr>
        <p:xfrm>
          <a:off x="574675" y="1277938"/>
          <a:ext cx="9043988" cy="5243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72196977-63DE-4B3E-A7E8-DE10B8E30063}" type="slidenum">
              <a:rPr lang="ru-RU" altLang="ru-RU" sz="1400">
                <a:solidFill>
                  <a:srgbClr val="000000"/>
                </a:solidFill>
              </a:rPr>
              <a:pPr algn="r" eaLnBrk="1" hangingPunct="1">
                <a:buSzPct val="100000"/>
              </a:pPr>
              <a:t>24</a:t>
            </a:fld>
            <a:endParaRPr lang="ru-RU" altLang="ru-RU" sz="1400">
              <a:solidFill>
                <a:srgbClr val="000000"/>
              </a:solidFill>
            </a:endParaRPr>
          </a:p>
        </p:txBody>
      </p:sp>
      <p:sp>
        <p:nvSpPr>
          <p:cNvPr id="25602" name="Text Box 2"/>
          <p:cNvSpPr txBox="1">
            <a:spLocks noChangeArrowheads="1"/>
          </p:cNvSpPr>
          <p:nvPr/>
        </p:nvSpPr>
        <p:spPr bwMode="auto">
          <a:xfrm>
            <a:off x="166688" y="115888"/>
            <a:ext cx="974090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endParaRPr lang="ru-RU" altLang="ru-RU" sz="2400" b="1" dirty="0">
              <a:solidFill>
                <a:srgbClr val="333399"/>
              </a:solidFill>
              <a:latin typeface="Bookman Old Style" panose="02050604050505020204" pitchFamily="18" charset="0"/>
            </a:endParaRPr>
          </a:p>
          <a:p>
            <a:pPr algn="ctr" eaLnBrk="1" hangingPunct="1">
              <a:buSzPct val="100000"/>
            </a:pPr>
            <a:r>
              <a:rPr lang="ru-RU" altLang="ru-RU" sz="2400" b="1" dirty="0">
                <a:solidFill>
                  <a:srgbClr val="333399"/>
                </a:solidFill>
                <a:latin typeface="Bookman Old Style" panose="02050604050505020204" pitchFamily="18" charset="0"/>
              </a:rPr>
              <a:t>Динамика расходов бюджета муниципального образования сельское поселение Лаврентия за </a:t>
            </a:r>
            <a:r>
              <a:rPr lang="ru-RU" altLang="ru-RU" sz="2400" b="1" dirty="0" smtClean="0">
                <a:solidFill>
                  <a:srgbClr val="333399"/>
                </a:solidFill>
                <a:latin typeface="Bookman Old Style" panose="02050604050505020204" pitchFamily="18" charset="0"/>
              </a:rPr>
              <a:t>2019-2021 </a:t>
            </a:r>
            <a:r>
              <a:rPr lang="ru-RU" altLang="ru-RU" sz="2400" b="1" dirty="0">
                <a:solidFill>
                  <a:srgbClr val="333399"/>
                </a:solidFill>
                <a:latin typeface="Bookman Old Style" panose="02050604050505020204" pitchFamily="18" charset="0"/>
              </a:rPr>
              <a:t>годы и прогноз расходов на </a:t>
            </a:r>
            <a:r>
              <a:rPr lang="ru-RU" altLang="ru-RU" sz="2400" b="1" dirty="0" smtClean="0">
                <a:solidFill>
                  <a:srgbClr val="333399"/>
                </a:solidFill>
                <a:latin typeface="Bookman Old Style" panose="02050604050505020204" pitchFamily="18" charset="0"/>
              </a:rPr>
              <a:t>2022 </a:t>
            </a:r>
            <a:r>
              <a:rPr lang="ru-RU" altLang="ru-RU" sz="2400" b="1" dirty="0">
                <a:solidFill>
                  <a:srgbClr val="333399"/>
                </a:solidFill>
                <a:latin typeface="Bookman Old Style" panose="02050604050505020204" pitchFamily="18" charset="0"/>
              </a:rPr>
              <a:t>год</a:t>
            </a:r>
          </a:p>
        </p:txBody>
      </p:sp>
      <p:sp>
        <p:nvSpPr>
          <p:cNvPr id="25603" name="Text Box 3"/>
          <p:cNvSpPr txBox="1">
            <a:spLocks noChangeArrowheads="1"/>
          </p:cNvSpPr>
          <p:nvPr/>
        </p:nvSpPr>
        <p:spPr bwMode="auto">
          <a:xfrm>
            <a:off x="495300" y="922338"/>
            <a:ext cx="8915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1762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spcBef>
                <a:spcPts val="400"/>
              </a:spcBef>
              <a:buSzPct val="100000"/>
            </a:pPr>
            <a:endParaRPr lang="ru-RU" altLang="ru-RU" sz="1600" b="1">
              <a:solidFill>
                <a:srgbClr val="000000"/>
              </a:solidFill>
            </a:endParaRPr>
          </a:p>
        </p:txBody>
      </p:sp>
      <p:sp>
        <p:nvSpPr>
          <p:cNvPr id="25604" name="Line 4"/>
          <p:cNvSpPr>
            <a:spLocks noChangeShapeType="1"/>
          </p:cNvSpPr>
          <p:nvPr/>
        </p:nvSpPr>
        <p:spPr bwMode="auto">
          <a:xfrm>
            <a:off x="452438" y="1428750"/>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Диаграмма 12"/>
          <p:cNvGraphicFramePr>
            <a:graphicFrameLocks/>
          </p:cNvGraphicFramePr>
          <p:nvPr>
            <p:extLst>
              <p:ext uri="{D42A27DB-BD31-4B8C-83A1-F6EECF244321}">
                <p14:modId xmlns:p14="http://schemas.microsoft.com/office/powerpoint/2010/main" val="4246779778"/>
              </p:ext>
            </p:extLst>
          </p:nvPr>
        </p:nvGraphicFramePr>
        <p:xfrm>
          <a:off x="574675" y="1765300"/>
          <a:ext cx="8901113" cy="47561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up)">
                                      <p:cBhvr additive="repl">
                                        <p:cTn id="7" dur="2000"/>
                                        <p:tgtEl>
                                          <p:spTgt spid="25602"/>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25604"/>
                                        </p:tgtEl>
                                        <p:attrNameLst>
                                          <p:attrName>style.visibility</p:attrName>
                                        </p:attrNameLst>
                                      </p:cBhvr>
                                      <p:to>
                                        <p:strVal val="visible"/>
                                      </p:to>
                                    </p:set>
                                    <p:animEffect transition="in" filter="randombar(horizontal)">
                                      <p:cBhvr additive="repl">
                                        <p:cTn id="11" dur="500"/>
                                        <p:tgtEl>
                                          <p:spTgt spid="25604"/>
                                        </p:tgtEl>
                                      </p:cBhvr>
                                    </p:animEffect>
                                  </p:childTnLst>
                                </p:cTn>
                              </p:par>
                              <p:par>
                                <p:cTn id="12" presetID="22" presetClass="entr" presetSubtype="1" fill="hold" nodeType="withEffect" nodePh="1">
                                  <p:stCondLst>
                                    <p:cond delay="0"/>
                                  </p:stCondLst>
                                  <p:endCondLst>
                                    <p:cond evt="begin" delay="0">
                                      <p:tn val="12"/>
                                    </p:cond>
                                  </p:endCondLst>
                                  <p:childTnLst>
                                    <p:set>
                                      <p:cBhvr additive="repl">
                                        <p:cTn id="13" dur="1" fill="hold">
                                          <p:stCondLst>
                                            <p:cond delay="0"/>
                                          </p:stCondLst>
                                        </p:cTn>
                                        <p:tgtEl>
                                          <p:spTgt spid="25603">
                                            <p:txEl>
                                              <p:pRg st="0" end="0"/>
                                            </p:txEl>
                                          </p:spTgt>
                                        </p:tgtEl>
                                        <p:attrNameLst>
                                          <p:attrName>style.visibility</p:attrName>
                                        </p:attrNameLst>
                                      </p:cBhvr>
                                      <p:to>
                                        <p:strVal val="visible"/>
                                      </p:to>
                                    </p:set>
                                    <p:animEffect transition="in" filter="wipe(up)">
                                      <p:cBhvr additive="repl">
                                        <p:cTn id="14"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5479567B-4F31-488F-A41C-B6161951CE8B}" type="slidenum">
              <a:rPr lang="ru-RU" altLang="ru-RU" sz="1400">
                <a:solidFill>
                  <a:srgbClr val="000000"/>
                </a:solidFill>
              </a:rPr>
              <a:pPr algn="r" eaLnBrk="1" hangingPunct="1">
                <a:buSzPct val="100000"/>
              </a:pPr>
              <a:t>25</a:t>
            </a:fld>
            <a:endParaRPr lang="ru-RU" altLang="ru-RU" sz="1400">
              <a:solidFill>
                <a:srgbClr val="000000"/>
              </a:solidFill>
            </a:endParaRPr>
          </a:p>
        </p:txBody>
      </p:sp>
      <p:sp>
        <p:nvSpPr>
          <p:cNvPr id="32770" name="Text Box 2"/>
          <p:cNvSpPr txBox="1">
            <a:spLocks noChangeArrowheads="1"/>
          </p:cNvSpPr>
          <p:nvPr/>
        </p:nvSpPr>
        <p:spPr bwMode="auto">
          <a:xfrm>
            <a:off x="495300" y="120650"/>
            <a:ext cx="8915400" cy="1192213"/>
          </a:xfrm>
          <a:prstGeom prst="rect">
            <a:avLst/>
          </a:prstGeom>
          <a:noFill/>
          <a:ln>
            <a:solidFill>
              <a:schemeClr val="accent2">
                <a:lumMod val="20000"/>
                <a:lumOff val="80000"/>
              </a:schemeClr>
            </a:solidFill>
          </a:ln>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itchFamily="18" charset="0"/>
                <a:ea typeface="SimSun" charset="-122"/>
              </a:defRPr>
            </a:lvl9pPr>
          </a:lstStyle>
          <a:p>
            <a:pPr algn="ctr" eaLnBrk="1" hangingPunct="1">
              <a:buSzPct val="100000"/>
              <a:defRPr/>
            </a:pPr>
            <a:endParaRPr lang="ru-RU" sz="2400" b="1" dirty="0" smtClean="0">
              <a:solidFill>
                <a:srgbClr val="333399"/>
              </a:solidFill>
              <a:latin typeface="Bookman Old Style" pitchFamily="16" charset="0"/>
            </a:endParaRPr>
          </a:p>
          <a:p>
            <a:pPr algn="ctr" eaLnBrk="1" hangingPunct="1">
              <a:buSzPct val="100000"/>
              <a:defRPr/>
            </a:pPr>
            <a:r>
              <a:rPr lang="ru-RU" sz="2400" b="1" dirty="0" smtClean="0">
                <a:solidFill>
                  <a:srgbClr val="333399"/>
                </a:solidFill>
                <a:latin typeface="Bookman Old Style" pitchFamily="16" charset="0"/>
              </a:rPr>
              <a:t>Источники финансирования дефицита бюджета муниципального образования сельское поселение Лаврентия</a:t>
            </a:r>
          </a:p>
        </p:txBody>
      </p:sp>
      <p:sp>
        <p:nvSpPr>
          <p:cNvPr id="32771" name="Text Box 3"/>
          <p:cNvSpPr txBox="1">
            <a:spLocks noChangeArrowheads="1"/>
          </p:cNvSpPr>
          <p:nvPr/>
        </p:nvSpPr>
        <p:spPr bwMode="auto">
          <a:xfrm>
            <a:off x="514350" y="2060575"/>
            <a:ext cx="89154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2651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90000"/>
              </a:lnSpc>
              <a:spcBef>
                <a:spcPts val="400"/>
              </a:spcBef>
              <a:buSzPct val="100000"/>
            </a:pPr>
            <a:r>
              <a:rPr lang="ru-RU" altLang="ru-RU" dirty="0">
                <a:solidFill>
                  <a:srgbClr val="333399"/>
                </a:solidFill>
              </a:rPr>
              <a:t>В процессе принятия и исполнения бюджета поселения большое значение приобретает сбалансированность доходов и расходов. Если доходы превышают расходы, то возникает </a:t>
            </a:r>
            <a:r>
              <a:rPr lang="ru-RU" altLang="ru-RU" b="1" u="sng" dirty="0">
                <a:solidFill>
                  <a:srgbClr val="333399"/>
                </a:solidFill>
              </a:rPr>
              <a:t>профицит</a:t>
            </a:r>
            <a:r>
              <a:rPr lang="ru-RU" altLang="ru-RU" dirty="0">
                <a:solidFill>
                  <a:srgbClr val="333399"/>
                </a:solidFill>
              </a:rPr>
              <a:t>. Но чаще всего расходы превышают доходы. В таком случае возникает </a:t>
            </a:r>
            <a:r>
              <a:rPr lang="ru-RU" altLang="ru-RU" b="1" u="sng" dirty="0">
                <a:solidFill>
                  <a:srgbClr val="333399"/>
                </a:solidFill>
              </a:rPr>
              <a:t>дефицит</a:t>
            </a:r>
            <a:r>
              <a:rPr lang="ru-RU" altLang="ru-RU" dirty="0">
                <a:solidFill>
                  <a:srgbClr val="333399"/>
                </a:solidFill>
              </a:rPr>
              <a:t>.</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r>
              <a:rPr lang="ru-RU" altLang="ru-RU" dirty="0" smtClean="0">
                <a:solidFill>
                  <a:srgbClr val="333399"/>
                </a:solidFill>
              </a:rPr>
              <a:t>Первоначально при </a:t>
            </a:r>
            <a:r>
              <a:rPr lang="ru-RU" altLang="ru-RU" dirty="0">
                <a:solidFill>
                  <a:srgbClr val="333399"/>
                </a:solidFill>
              </a:rPr>
              <a:t>формировании бюджета муниципального образования сельское поселение Лаврентия бюджет сбалансирован</a:t>
            </a:r>
            <a:r>
              <a:rPr lang="ru-RU" altLang="ru-RU" dirty="0" smtClean="0">
                <a:solidFill>
                  <a:srgbClr val="333399"/>
                </a:solidFill>
              </a:rPr>
              <a:t>.</a:t>
            </a:r>
          </a:p>
          <a:p>
            <a:pPr algn="just" eaLnBrk="1" hangingPunct="1">
              <a:lnSpc>
                <a:spcPct val="90000"/>
              </a:lnSpc>
              <a:spcBef>
                <a:spcPts val="400"/>
              </a:spcBef>
              <a:buSzPct val="100000"/>
            </a:pPr>
            <a:endParaRPr lang="ru-RU" altLang="ru-RU" dirty="0" smtClean="0">
              <a:solidFill>
                <a:srgbClr val="333399"/>
              </a:solidFill>
            </a:endParaRPr>
          </a:p>
          <a:p>
            <a:pPr algn="just" eaLnBrk="1" hangingPunct="1">
              <a:lnSpc>
                <a:spcPct val="90000"/>
              </a:lnSpc>
              <a:spcBef>
                <a:spcPts val="400"/>
              </a:spcBef>
              <a:buSzPct val="100000"/>
            </a:pPr>
            <a:r>
              <a:rPr lang="ru-RU" altLang="ru-RU" dirty="0">
                <a:solidFill>
                  <a:srgbClr val="333399"/>
                </a:solidFill>
              </a:rPr>
              <a:t>При формировании актуализированного бюджета </a:t>
            </a:r>
            <a:r>
              <a:rPr lang="ru-RU" altLang="ru-RU">
                <a:solidFill>
                  <a:srgbClr val="333399"/>
                </a:solidFill>
              </a:rPr>
              <a:t>от </a:t>
            </a:r>
            <a:r>
              <a:rPr lang="ru-RU" altLang="ru-RU" smtClean="0">
                <a:solidFill>
                  <a:srgbClr val="333399"/>
                </a:solidFill>
              </a:rPr>
              <a:t>03</a:t>
            </a:r>
            <a:r>
              <a:rPr lang="ru-RU" altLang="ru-RU" smtClean="0">
                <a:solidFill>
                  <a:srgbClr val="333399"/>
                </a:solidFill>
              </a:rPr>
              <a:t>.03.2022 </a:t>
            </a:r>
            <a:r>
              <a:rPr lang="ru-RU" altLang="ru-RU" dirty="0">
                <a:solidFill>
                  <a:srgbClr val="333399"/>
                </a:solidFill>
              </a:rPr>
              <a:t>года муниципального образования сельское поселение </a:t>
            </a:r>
            <a:r>
              <a:rPr lang="ru-RU" altLang="ru-RU" dirty="0" smtClean="0">
                <a:solidFill>
                  <a:srgbClr val="333399"/>
                </a:solidFill>
              </a:rPr>
              <a:t>Лаврентия </a:t>
            </a:r>
            <a:r>
              <a:rPr lang="ru-RU" altLang="ru-RU" dirty="0">
                <a:solidFill>
                  <a:srgbClr val="333399"/>
                </a:solidFill>
              </a:rPr>
              <a:t>в бюджете наблюдается дефицит в размере </a:t>
            </a:r>
            <a:r>
              <a:rPr lang="ru-RU" altLang="ru-RU" dirty="0" smtClean="0">
                <a:solidFill>
                  <a:srgbClr val="333399"/>
                </a:solidFill>
              </a:rPr>
              <a:t>3422,9 </a:t>
            </a:r>
            <a:r>
              <a:rPr lang="ru-RU" altLang="ru-RU" dirty="0">
                <a:solidFill>
                  <a:srgbClr val="333399"/>
                </a:solidFill>
              </a:rPr>
              <a:t>тыс. рублей.</a:t>
            </a:r>
          </a:p>
          <a:p>
            <a:pPr algn="just" eaLnBrk="1" hangingPunct="1">
              <a:lnSpc>
                <a:spcPct val="90000"/>
              </a:lnSpc>
              <a:spcBef>
                <a:spcPts val="400"/>
              </a:spcBef>
              <a:buSzPct val="100000"/>
            </a:pPr>
            <a:endParaRPr lang="ru-RU" altLang="ru-RU" dirty="0">
              <a:solidFill>
                <a:srgbClr val="333399"/>
              </a:solidFill>
            </a:endParaRPr>
          </a:p>
          <a:p>
            <a:pPr algn="just" eaLnBrk="1" hangingPunct="1">
              <a:lnSpc>
                <a:spcPct val="90000"/>
              </a:lnSpc>
              <a:spcBef>
                <a:spcPts val="400"/>
              </a:spcBef>
              <a:buSzPct val="100000"/>
            </a:pPr>
            <a:endParaRPr lang="ru-RU" altLang="ru-RU" dirty="0" smtClean="0">
              <a:solidFill>
                <a:srgbClr val="333399"/>
              </a:solidFill>
            </a:endParaRPr>
          </a:p>
        </p:txBody>
      </p:sp>
      <p:sp>
        <p:nvSpPr>
          <p:cNvPr id="32772" name="Line 4"/>
          <p:cNvSpPr>
            <a:spLocks noChangeShapeType="1"/>
          </p:cNvSpPr>
          <p:nvPr/>
        </p:nvSpPr>
        <p:spPr bwMode="auto">
          <a:xfrm>
            <a:off x="369888" y="16287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2770"/>
                                        </p:tgtEl>
                                        <p:attrNameLst>
                                          <p:attrName>style.visibility</p:attrName>
                                        </p:attrNameLst>
                                      </p:cBhvr>
                                      <p:to>
                                        <p:strVal val="visible"/>
                                      </p:to>
                                    </p:set>
                                    <p:animEffect transition="in" filter="wipe(up)">
                                      <p:cBhvr additive="repl">
                                        <p:cTn id="7" dur="2000"/>
                                        <p:tgtEl>
                                          <p:spTgt spid="32770"/>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2772"/>
                                        </p:tgtEl>
                                        <p:attrNameLst>
                                          <p:attrName>style.visibility</p:attrName>
                                        </p:attrNameLst>
                                      </p:cBhvr>
                                      <p:to>
                                        <p:strVal val="visible"/>
                                      </p:to>
                                    </p:set>
                                    <p:animEffect transition="in" filter="randombar(horizontal)">
                                      <p:cBhvr additive="repl">
                                        <p:cTn id="11" dur="500"/>
                                        <p:tgtEl>
                                          <p:spTgt spid="32772"/>
                                        </p:tgtEl>
                                      </p:cBhvr>
                                    </p:animEffect>
                                  </p:childTnLst>
                                </p:cTn>
                              </p:par>
                              <p:par>
                                <p:cTn id="12" presetID="22" presetClass="entr" presetSubtype="1" fill="hold" nodeType="withEffect">
                                  <p:stCondLst>
                                    <p:cond delay="0"/>
                                  </p:stCondLst>
                                  <p:childTnLst>
                                    <p:set>
                                      <p:cBhvr additive="repl">
                                        <p:cTn id="13" dur="1" fill="hold">
                                          <p:stCondLst>
                                            <p:cond delay="0"/>
                                          </p:stCondLst>
                                        </p:cTn>
                                        <p:tgtEl>
                                          <p:spTgt spid="32771">
                                            <p:txEl>
                                              <p:pRg st="0" end="0"/>
                                            </p:txEl>
                                          </p:spTgt>
                                        </p:tgtEl>
                                        <p:attrNameLst>
                                          <p:attrName>style.visibility</p:attrName>
                                        </p:attrNameLst>
                                      </p:cBhvr>
                                      <p:to>
                                        <p:strVal val="visible"/>
                                      </p:to>
                                    </p:set>
                                    <p:animEffect transition="in" filter="wipe(up)">
                                      <p:cBhvr additive="repl">
                                        <p:cTn id="14" dur="2000"/>
                                        <p:tgtEl>
                                          <p:spTgt spid="32771">
                                            <p:txEl>
                                              <p:pRg st="0" end="0"/>
                                            </p:txEl>
                                          </p:spTgt>
                                        </p:tgtEl>
                                      </p:cBhvr>
                                    </p:animEffect>
                                  </p:childTnLst>
                                </p:cTn>
                              </p:par>
                              <p:par>
                                <p:cTn id="15" presetID="22" presetClass="entr" presetSubtype="1" fill="hold" nodeType="withEffect">
                                  <p:stCondLst>
                                    <p:cond delay="0"/>
                                  </p:stCondLst>
                                  <p:childTnLst>
                                    <p:set>
                                      <p:cBhvr additive="repl">
                                        <p:cTn id="16" dur="1" fill="hold">
                                          <p:stCondLst>
                                            <p:cond delay="0"/>
                                          </p:stCondLst>
                                        </p:cTn>
                                        <p:tgtEl>
                                          <p:spTgt spid="32771">
                                            <p:txEl>
                                              <p:pRg st="2" end="2"/>
                                            </p:txEl>
                                          </p:spTgt>
                                        </p:tgtEl>
                                        <p:attrNameLst>
                                          <p:attrName>style.visibility</p:attrName>
                                        </p:attrNameLst>
                                      </p:cBhvr>
                                      <p:to>
                                        <p:strVal val="visible"/>
                                      </p:to>
                                    </p:set>
                                    <p:animEffect transition="in" filter="wipe(up)">
                                      <p:cBhvr additive="repl">
                                        <p:cTn id="17" dur="2000"/>
                                        <p:tgtEl>
                                          <p:spTgt spid="32771">
                                            <p:txEl>
                                              <p:pRg st="2" end="2"/>
                                            </p:txEl>
                                          </p:spTgt>
                                        </p:tgtEl>
                                      </p:cBhvr>
                                    </p:animEffect>
                                  </p:childTnLst>
                                </p:cTn>
                              </p:par>
                              <p:par>
                                <p:cTn id="18" presetID="22" presetClass="entr" presetSubtype="1" fill="hold" nodeType="withEffect">
                                  <p:stCondLst>
                                    <p:cond delay="0"/>
                                  </p:stCondLst>
                                  <p:childTnLst>
                                    <p:set>
                                      <p:cBhvr additive="repl">
                                        <p:cTn id="19" dur="1" fill="hold">
                                          <p:stCondLst>
                                            <p:cond delay="0"/>
                                          </p:stCondLst>
                                        </p:cTn>
                                        <p:tgtEl>
                                          <p:spTgt spid="32771">
                                            <p:txEl>
                                              <p:pRg st="4" end="4"/>
                                            </p:txEl>
                                          </p:spTgt>
                                        </p:tgtEl>
                                        <p:attrNameLst>
                                          <p:attrName>style.visibility</p:attrName>
                                        </p:attrNameLst>
                                      </p:cBhvr>
                                      <p:to>
                                        <p:strVal val="visible"/>
                                      </p:to>
                                    </p:set>
                                    <p:animEffect transition="in" filter="wipe(up)">
                                      <p:cBhvr additive="repl">
                                        <p:cTn id="20" dur="20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15B1C37-FD31-4718-9236-5846BEA7DD55}" type="slidenum">
              <a:rPr lang="ru-RU" altLang="ru-RU" sz="1400">
                <a:solidFill>
                  <a:srgbClr val="000000"/>
                </a:solidFill>
              </a:rPr>
              <a:pPr algn="r" eaLnBrk="1" hangingPunct="1">
                <a:buSzPct val="100000"/>
              </a:pPr>
              <a:t>26</a:t>
            </a:fld>
            <a:endParaRPr lang="ru-RU" altLang="ru-RU" sz="1400">
              <a:solidFill>
                <a:srgbClr val="000000"/>
              </a:solidFill>
            </a:endParaRPr>
          </a:p>
        </p:txBody>
      </p:sp>
      <p:sp>
        <p:nvSpPr>
          <p:cNvPr id="36866" name="Text Box 2"/>
          <p:cNvSpPr txBox="1">
            <a:spLocks noChangeArrowheads="1"/>
          </p:cNvSpPr>
          <p:nvPr/>
        </p:nvSpPr>
        <p:spPr bwMode="auto">
          <a:xfrm>
            <a:off x="495300" y="250825"/>
            <a:ext cx="891540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Обращение к жителям муниципального образования сельское поселение Лаврентия</a:t>
            </a:r>
          </a:p>
        </p:txBody>
      </p:sp>
      <p:sp>
        <p:nvSpPr>
          <p:cNvPr id="36867" name="Text Box 3"/>
          <p:cNvSpPr txBox="1">
            <a:spLocks noChangeArrowheads="1"/>
          </p:cNvSpPr>
          <p:nvPr/>
        </p:nvSpPr>
        <p:spPr bwMode="auto">
          <a:xfrm>
            <a:off x="523875" y="1571625"/>
            <a:ext cx="8915400"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5401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spcBef>
                <a:spcPts val="500"/>
              </a:spcBef>
              <a:buSzPct val="100000"/>
            </a:pPr>
            <a:r>
              <a:rPr lang="ru-RU" altLang="ru-RU" sz="2000" b="1" dirty="0">
                <a:solidFill>
                  <a:srgbClr val="333399"/>
                </a:solidFill>
              </a:rPr>
              <a:t>Уважаемые жители и гости муниципального образования сельское поселение Лаврентия!</a:t>
            </a:r>
          </a:p>
          <a:p>
            <a:pPr algn="ctr" eaLnBrk="1" hangingPunct="1">
              <a:spcBef>
                <a:spcPts val="500"/>
              </a:spcBef>
              <a:buSzPct val="100000"/>
            </a:pPr>
            <a:endParaRPr lang="ru-RU" altLang="ru-RU" sz="2000" b="1" dirty="0">
              <a:solidFill>
                <a:srgbClr val="333399"/>
              </a:solidFill>
            </a:endParaRPr>
          </a:p>
          <a:p>
            <a:pPr algn="just" eaLnBrk="1" hangingPunct="1">
              <a:spcBef>
                <a:spcPts val="400"/>
              </a:spcBef>
              <a:buSzPct val="100000"/>
            </a:pPr>
            <a:r>
              <a:rPr lang="ru-RU" altLang="ru-RU" sz="1600" b="1" dirty="0">
                <a:solidFill>
                  <a:srgbClr val="333399"/>
                </a:solidFill>
              </a:rPr>
              <a:t>Обращаем Ваше внимание на то, что </a:t>
            </a:r>
            <a:r>
              <a:rPr lang="ru-RU" altLang="ru-RU" sz="1600" b="1" u="sng" dirty="0" smtClean="0">
                <a:solidFill>
                  <a:srgbClr val="333399"/>
                </a:solidFill>
              </a:rPr>
              <a:t>актуализированный бюджет </a:t>
            </a:r>
            <a:r>
              <a:rPr lang="ru-RU" altLang="ru-RU" sz="1600" b="1" u="sng" dirty="0">
                <a:solidFill>
                  <a:srgbClr val="333399"/>
                </a:solidFill>
              </a:rPr>
              <a:t>для граждан на </a:t>
            </a:r>
            <a:r>
              <a:rPr lang="ru-RU" altLang="ru-RU" sz="1600" b="1" u="sng" dirty="0" smtClean="0">
                <a:solidFill>
                  <a:srgbClr val="333399"/>
                </a:solidFill>
              </a:rPr>
              <a:t>2022 год составлен, согласно решению </a:t>
            </a:r>
            <a:r>
              <a:rPr lang="ru-RU" altLang="ru-RU" sz="1600" b="1" u="sng" dirty="0">
                <a:solidFill>
                  <a:srgbClr val="333399"/>
                </a:solidFill>
              </a:rPr>
              <a:t>«</a:t>
            </a:r>
            <a:r>
              <a:rPr lang="ru-RU" altLang="ru-RU" sz="1600" b="1" u="sng" dirty="0" smtClean="0">
                <a:solidFill>
                  <a:srgbClr val="333399"/>
                </a:solidFill>
              </a:rPr>
              <a:t>О внесении изменений в бюджет </a:t>
            </a:r>
            <a:r>
              <a:rPr lang="ru-RU" altLang="ru-RU" sz="1600" b="1" u="sng" dirty="0">
                <a:solidFill>
                  <a:srgbClr val="333399"/>
                </a:solidFill>
              </a:rPr>
              <a:t>муниципального образования сельское поселение Лаврентия на </a:t>
            </a:r>
            <a:r>
              <a:rPr lang="ru-RU" altLang="ru-RU" sz="1600" b="1" u="sng" dirty="0" smtClean="0">
                <a:solidFill>
                  <a:srgbClr val="333399"/>
                </a:solidFill>
              </a:rPr>
              <a:t>2022 </a:t>
            </a:r>
            <a:r>
              <a:rPr lang="ru-RU" altLang="ru-RU" sz="1600" b="1" u="sng" dirty="0">
                <a:solidFill>
                  <a:srgbClr val="333399"/>
                </a:solidFill>
              </a:rPr>
              <a:t>год» </a:t>
            </a:r>
            <a:r>
              <a:rPr lang="ru-RU" altLang="ru-RU" sz="1600" b="1" dirty="0">
                <a:solidFill>
                  <a:srgbClr val="333399"/>
                </a:solidFill>
              </a:rPr>
              <a:t>и носит ознакомительный и осведомительный характер. </a:t>
            </a:r>
          </a:p>
          <a:p>
            <a:pPr algn="just" eaLnBrk="1" hangingPunct="1">
              <a:spcBef>
                <a:spcPts val="400"/>
              </a:spcBef>
              <a:buSzPct val="100000"/>
            </a:pPr>
            <a:r>
              <a:rPr lang="ru-RU" altLang="ru-RU" sz="1600" b="1" dirty="0">
                <a:solidFill>
                  <a:srgbClr val="333399"/>
                </a:solidFill>
              </a:rPr>
              <a:t>Окончательный вариант бюджета муниципального образования сельское поселение Лаврентия на </a:t>
            </a:r>
            <a:r>
              <a:rPr lang="ru-RU" altLang="ru-RU" sz="1600" b="1" dirty="0" smtClean="0">
                <a:solidFill>
                  <a:srgbClr val="333399"/>
                </a:solidFill>
              </a:rPr>
              <a:t>2022 год будет утвержден в </a:t>
            </a:r>
            <a:r>
              <a:rPr lang="ru-RU" altLang="ru-RU" sz="1600" b="1" smtClean="0">
                <a:solidFill>
                  <a:srgbClr val="333399"/>
                </a:solidFill>
              </a:rPr>
              <a:t>конце года </a:t>
            </a:r>
            <a:r>
              <a:rPr lang="ru-RU" altLang="ru-RU" sz="1600" b="1" dirty="0">
                <a:solidFill>
                  <a:srgbClr val="333399"/>
                </a:solidFill>
              </a:rPr>
              <a:t>решением Совета депутатов муниципального образования сельское поселение Лаврентия, после соблюдения всех процедур по рассмотрению и принятию бюджета.</a:t>
            </a:r>
          </a:p>
          <a:p>
            <a:pPr algn="just" eaLnBrk="1" hangingPunct="1">
              <a:spcBef>
                <a:spcPts val="400"/>
              </a:spcBef>
              <a:buSzPct val="100000"/>
            </a:pPr>
            <a:r>
              <a:rPr lang="ru-RU" altLang="ru-RU" sz="1600" b="1" dirty="0">
                <a:solidFill>
                  <a:srgbClr val="333399"/>
                </a:solidFill>
              </a:rPr>
              <a:t>С </a:t>
            </a:r>
            <a:r>
              <a:rPr lang="ru-RU" altLang="ru-RU" sz="1600" b="1" dirty="0" smtClean="0">
                <a:solidFill>
                  <a:srgbClr val="333399"/>
                </a:solidFill>
              </a:rPr>
              <a:t>решением и внесением изменений </a:t>
            </a:r>
            <a:r>
              <a:rPr lang="ru-RU" altLang="ru-RU" sz="1600" b="1" dirty="0">
                <a:solidFill>
                  <a:srgbClr val="333399"/>
                </a:solidFill>
              </a:rPr>
              <a:t>Совета депутатов муниципального образования сельское поселение Лаврентия «О бюджете муниципального образования сельское поселение Лаврентия на </a:t>
            </a:r>
            <a:r>
              <a:rPr lang="ru-RU" altLang="ru-RU" sz="1600" b="1" dirty="0" smtClean="0">
                <a:solidFill>
                  <a:srgbClr val="333399"/>
                </a:solidFill>
              </a:rPr>
              <a:t>2022 </a:t>
            </a:r>
            <a:r>
              <a:rPr lang="ru-RU" altLang="ru-RU" sz="1600" b="1" dirty="0">
                <a:solidFill>
                  <a:srgbClr val="333399"/>
                </a:solidFill>
              </a:rPr>
              <a:t>год», а так же с последующими внесенными изменениями в данное решение, можно ознакомится на официальном сайте Чукотского муниципального района.</a:t>
            </a:r>
            <a:endParaRPr lang="ru-RU" altLang="ru-RU" sz="1600" b="1" u="sng" dirty="0">
              <a:solidFill>
                <a:srgbClr val="333399"/>
              </a:solidFill>
            </a:endParaRPr>
          </a:p>
        </p:txBody>
      </p:sp>
      <p:sp>
        <p:nvSpPr>
          <p:cNvPr id="36868" name="Line 4"/>
          <p:cNvSpPr>
            <a:spLocks noChangeShapeType="1"/>
          </p:cNvSpPr>
          <p:nvPr/>
        </p:nvSpPr>
        <p:spPr bwMode="auto">
          <a:xfrm>
            <a:off x="309563" y="1214438"/>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36866"/>
                                        </p:tgtEl>
                                        <p:attrNameLst>
                                          <p:attrName>style.visibility</p:attrName>
                                        </p:attrNameLst>
                                      </p:cBhvr>
                                      <p:to>
                                        <p:strVal val="visible"/>
                                      </p:to>
                                    </p:set>
                                    <p:animEffect transition="in" filter="wipe(up)">
                                      <p:cBhvr additive="repl">
                                        <p:cTn id="7" dur="2000"/>
                                        <p:tgtEl>
                                          <p:spTgt spid="36866"/>
                                        </p:tgtEl>
                                      </p:cBhvr>
                                    </p:animEffect>
                                  </p:childTnLst>
                                </p:cTn>
                              </p:par>
                            </p:childTnLst>
                          </p:cTn>
                        </p:par>
                        <p:par>
                          <p:cTn id="8" fill="hold" nodeType="afterGroup">
                            <p:stCondLst>
                              <p:cond delay="2000"/>
                            </p:stCondLst>
                            <p:childTnLst>
                              <p:par>
                                <p:cTn id="9" presetID="14" presetClass="entr" presetSubtype="10" fill="hold" nodeType="afterEffect">
                                  <p:stCondLst>
                                    <p:cond delay="0"/>
                                  </p:stCondLst>
                                  <p:childTnLst>
                                    <p:set>
                                      <p:cBhvr additive="repl">
                                        <p:cTn id="10" dur="1" fill="hold">
                                          <p:stCondLst>
                                            <p:cond delay="0"/>
                                          </p:stCondLst>
                                        </p:cTn>
                                        <p:tgtEl>
                                          <p:spTgt spid="36868"/>
                                        </p:tgtEl>
                                        <p:attrNameLst>
                                          <p:attrName>style.visibility</p:attrName>
                                        </p:attrNameLst>
                                      </p:cBhvr>
                                      <p:to>
                                        <p:strVal val="visible"/>
                                      </p:to>
                                    </p:set>
                                    <p:animEffect transition="in" filter="randombar(horizontal)">
                                      <p:cBhvr additive="repl">
                                        <p:cTn id="11" dur="500"/>
                                        <p:tgtEl>
                                          <p:spTgt spid="36868"/>
                                        </p:tgtEl>
                                      </p:cBhvr>
                                    </p:animEffect>
                                  </p:childTnLst>
                                </p:cTn>
                              </p:par>
                            </p:childTnLst>
                          </p:cTn>
                        </p:par>
                        <p:par>
                          <p:cTn id="12" fill="hold" nodeType="afterGroup">
                            <p:stCondLst>
                              <p:cond delay="2500"/>
                            </p:stCondLst>
                            <p:childTnLst>
                              <p:par>
                                <p:cTn id="13" presetID="40" presetClass="entr" fill="hold" nodeType="afterEffect">
                                  <p:stCondLst>
                                    <p:cond delay="0"/>
                                  </p:stCondLst>
                                  <p:iterate type="lt">
                                    <p:tmPct val="10000"/>
                                  </p:iterate>
                                  <p:childTnLst>
                                    <p:set>
                                      <p:cBhvr additive="repl">
                                        <p:cTn id="14" dur="1" fill="hold">
                                          <p:stCondLst>
                                            <p:cond delay="0"/>
                                          </p:stCondLst>
                                        </p:cTn>
                                        <p:tgtEl>
                                          <p:spTgt spid="36867">
                                            <p:txEl>
                                              <p:pRg st="0" end="0"/>
                                            </p:txEl>
                                          </p:spTgt>
                                        </p:tgtEl>
                                        <p:attrNameLst>
                                          <p:attrName>style.visibility</p:attrName>
                                        </p:attrNameLst>
                                      </p:cBhvr>
                                      <p:to>
                                        <p:strVal val="visible"/>
                                      </p:to>
                                    </p:set>
                                    <p:animEffect transition="in" filter="fade">
                                      <p:cBhvr additive="repl">
                                        <p:cTn id="15" dur="2000"/>
                                        <p:tgtEl>
                                          <p:spTgt spid="36867">
                                            <p:txEl>
                                              <p:pRg st="0" end="0"/>
                                            </p:txEl>
                                          </p:spTgt>
                                        </p:tgtEl>
                                      </p:cBhvr>
                                    </p:animEffect>
                                    <p:anim calcmode="lin" valueType="num">
                                      <p:cBhvr additive="repl">
                                        <p:cTn id="16" dur="2000" fill="hold"/>
                                        <p:tgtEl>
                                          <p:spTgt spid="36867">
                                            <p:txEl>
                                              <p:pRg st="0" end="0"/>
                                            </p:txEl>
                                          </p:spTgt>
                                        </p:tgtEl>
                                        <p:attrNameLst>
                                          <p:attrName>ppt_x</p:attrName>
                                        </p:attrNameLst>
                                      </p:cBhvr>
                                      <p:tavLst>
                                        <p:tav tm="100000">
                                          <p:val>
                                            <p:strVal val="#ppt_x-.1"/>
                                          </p:val>
                                        </p:tav>
                                        <p:tav tm="100000">
                                          <p:val>
                                            <p:strVal val="#ppt_x"/>
                                          </p:val>
                                        </p:tav>
                                      </p:tavLst>
                                    </p:anim>
                                    <p:anim calcmode="lin" valueType="num">
                                      <p:cBhvr additive="repl">
                                        <p:cTn id="17" dur="2000" fill="hold"/>
                                        <p:tgtEl>
                                          <p:spTgt spid="36867">
                                            <p:txEl>
                                              <p:pRg st="0" end="0"/>
                                            </p:txEl>
                                          </p:spTgt>
                                        </p:tgtEl>
                                        <p:attrNameLst>
                                          <p:attrName>ppt_y</p:attrName>
                                        </p:attrNameLst>
                                      </p:cBhvr>
                                      <p:tavLst>
                                        <p:tav tm="100000">
                                          <p:val>
                                            <p:strVal val="#ppt_y"/>
                                          </p:val>
                                        </p:tav>
                                        <p:tav tm="100000">
                                          <p:val>
                                            <p:strVal val="#ppt_y"/>
                                          </p:val>
                                        </p:tav>
                                      </p:tavLst>
                                    </p:anim>
                                  </p:childTnLst>
                                </p:cTn>
                              </p:par>
                            </p:childTnLst>
                          </p:cTn>
                        </p:par>
                        <p:par>
                          <p:cTn id="18" fill="hold" nodeType="afterGroup">
                            <p:stCondLst>
                              <p:cond delay="18900"/>
                            </p:stCondLst>
                            <p:childTnLst>
                              <p:par>
                                <p:cTn id="19" presetID="40" presetClass="entr" fill="hold" nodeType="afterEffect">
                                  <p:stCondLst>
                                    <p:cond delay="0"/>
                                  </p:stCondLst>
                                  <p:iterate type="lt">
                                    <p:tmPct val="10000"/>
                                  </p:iterate>
                                  <p:childTnLst>
                                    <p:set>
                                      <p:cBhvr additive="repl">
                                        <p:cTn id="20" dur="1" fill="hold">
                                          <p:stCondLst>
                                            <p:cond delay="0"/>
                                          </p:stCondLst>
                                        </p:cTn>
                                        <p:tgtEl>
                                          <p:spTgt spid="36867">
                                            <p:txEl>
                                              <p:pRg st="2" end="2"/>
                                            </p:txEl>
                                          </p:spTgt>
                                        </p:tgtEl>
                                        <p:attrNameLst>
                                          <p:attrName>style.visibility</p:attrName>
                                        </p:attrNameLst>
                                      </p:cBhvr>
                                      <p:to>
                                        <p:strVal val="visible"/>
                                      </p:to>
                                    </p:set>
                                    <p:animEffect transition="in" filter="fade">
                                      <p:cBhvr additive="repl">
                                        <p:cTn id="21" dur="2000"/>
                                        <p:tgtEl>
                                          <p:spTgt spid="36867">
                                            <p:txEl>
                                              <p:pRg st="2" end="2"/>
                                            </p:txEl>
                                          </p:spTgt>
                                        </p:tgtEl>
                                      </p:cBhvr>
                                    </p:animEffect>
                                    <p:anim calcmode="lin" valueType="num">
                                      <p:cBhvr additive="repl">
                                        <p:cTn id="22" dur="2000" fill="hold"/>
                                        <p:tgtEl>
                                          <p:spTgt spid="36867">
                                            <p:txEl>
                                              <p:pRg st="2" end="2"/>
                                            </p:txEl>
                                          </p:spTgt>
                                        </p:tgtEl>
                                        <p:attrNameLst>
                                          <p:attrName>ppt_x</p:attrName>
                                        </p:attrNameLst>
                                      </p:cBhvr>
                                      <p:tavLst>
                                        <p:tav tm="100000">
                                          <p:val>
                                            <p:strVal val="#ppt_x-.1"/>
                                          </p:val>
                                        </p:tav>
                                        <p:tav tm="100000">
                                          <p:val>
                                            <p:strVal val="#ppt_x"/>
                                          </p:val>
                                        </p:tav>
                                      </p:tavLst>
                                    </p:anim>
                                    <p:anim calcmode="lin" valueType="num">
                                      <p:cBhvr additive="repl">
                                        <p:cTn id="23" dur="2000" fill="hold"/>
                                        <p:tgtEl>
                                          <p:spTgt spid="36867">
                                            <p:txEl>
                                              <p:pRg st="2" end="2"/>
                                            </p:txEl>
                                          </p:spTgt>
                                        </p:tgtEl>
                                        <p:attrNameLst>
                                          <p:attrName>ppt_y</p:attrName>
                                        </p:attrNameLst>
                                      </p:cBhvr>
                                      <p:tavLst>
                                        <p:tav tm="100000">
                                          <p:val>
                                            <p:strVal val="#ppt_y"/>
                                          </p:val>
                                        </p:tav>
                                        <p:tav tm="100000">
                                          <p:val>
                                            <p:strVal val="#ppt_y"/>
                                          </p:val>
                                        </p:tav>
                                      </p:tavLst>
                                    </p:anim>
                                  </p:childTnLst>
                                </p:cTn>
                              </p:par>
                            </p:childTnLst>
                          </p:cTn>
                        </p:par>
                        <p:par>
                          <p:cTn id="24" fill="hold" nodeType="afterGroup">
                            <p:stCondLst>
                              <p:cond delay="66300"/>
                            </p:stCondLst>
                            <p:childTnLst>
                              <p:par>
                                <p:cTn id="25" presetID="40" presetClass="entr" fill="hold" nodeType="afterEffect">
                                  <p:stCondLst>
                                    <p:cond delay="0"/>
                                  </p:stCondLst>
                                  <p:iterate type="lt">
                                    <p:tmPct val="10000"/>
                                  </p:iterate>
                                  <p:childTnLst>
                                    <p:set>
                                      <p:cBhvr additive="repl">
                                        <p:cTn id="26" dur="1" fill="hold">
                                          <p:stCondLst>
                                            <p:cond delay="0"/>
                                          </p:stCondLst>
                                        </p:cTn>
                                        <p:tgtEl>
                                          <p:spTgt spid="36867">
                                            <p:txEl>
                                              <p:pRg st="3" end="3"/>
                                            </p:txEl>
                                          </p:spTgt>
                                        </p:tgtEl>
                                        <p:attrNameLst>
                                          <p:attrName>style.visibility</p:attrName>
                                        </p:attrNameLst>
                                      </p:cBhvr>
                                      <p:to>
                                        <p:strVal val="visible"/>
                                      </p:to>
                                    </p:set>
                                    <p:animEffect transition="in" filter="fade">
                                      <p:cBhvr additive="repl">
                                        <p:cTn id="27" dur="2000"/>
                                        <p:tgtEl>
                                          <p:spTgt spid="36867">
                                            <p:txEl>
                                              <p:pRg st="3" end="3"/>
                                            </p:txEl>
                                          </p:spTgt>
                                        </p:tgtEl>
                                      </p:cBhvr>
                                    </p:animEffect>
                                    <p:anim calcmode="lin" valueType="num">
                                      <p:cBhvr additive="repl">
                                        <p:cTn id="28" dur="2000" fill="hold"/>
                                        <p:tgtEl>
                                          <p:spTgt spid="36867">
                                            <p:txEl>
                                              <p:pRg st="3" end="3"/>
                                            </p:txEl>
                                          </p:spTgt>
                                        </p:tgtEl>
                                        <p:attrNameLst>
                                          <p:attrName>ppt_x</p:attrName>
                                        </p:attrNameLst>
                                      </p:cBhvr>
                                      <p:tavLst>
                                        <p:tav tm="100000">
                                          <p:val>
                                            <p:strVal val="#ppt_x-.1"/>
                                          </p:val>
                                        </p:tav>
                                        <p:tav tm="100000">
                                          <p:val>
                                            <p:strVal val="#ppt_x"/>
                                          </p:val>
                                        </p:tav>
                                      </p:tavLst>
                                    </p:anim>
                                    <p:anim calcmode="lin" valueType="num">
                                      <p:cBhvr additive="repl">
                                        <p:cTn id="29" dur="2000" fill="hold"/>
                                        <p:tgtEl>
                                          <p:spTgt spid="36867">
                                            <p:txEl>
                                              <p:pRg st="3" end="3"/>
                                            </p:txEl>
                                          </p:spTgt>
                                        </p:tgtEl>
                                        <p:attrNameLst>
                                          <p:attrName>ppt_y</p:attrName>
                                        </p:attrNameLst>
                                      </p:cBhvr>
                                      <p:tavLst>
                                        <p:tav tm="100000">
                                          <p:val>
                                            <p:strVal val="#ppt_y"/>
                                          </p:val>
                                        </p:tav>
                                        <p:tav tm="100000">
                                          <p:val>
                                            <p:strVal val="#ppt_y"/>
                                          </p:val>
                                        </p:tav>
                                      </p:tavLst>
                                    </p:anim>
                                  </p:childTnLst>
                                </p:cTn>
                              </p:par>
                            </p:childTnLst>
                          </p:cTn>
                        </p:par>
                        <p:par>
                          <p:cTn id="30" fill="hold" nodeType="afterGroup">
                            <p:stCondLst>
                              <p:cond delay="116900"/>
                            </p:stCondLst>
                            <p:childTnLst>
                              <p:par>
                                <p:cTn id="31" presetID="40" presetClass="entr" fill="hold" nodeType="afterEffect">
                                  <p:stCondLst>
                                    <p:cond delay="0"/>
                                  </p:stCondLst>
                                  <p:iterate type="lt">
                                    <p:tmPct val="10000"/>
                                  </p:iterate>
                                  <p:childTnLst>
                                    <p:set>
                                      <p:cBhvr additive="repl">
                                        <p:cTn id="32" dur="1" fill="hold">
                                          <p:stCondLst>
                                            <p:cond delay="0"/>
                                          </p:stCondLst>
                                        </p:cTn>
                                        <p:tgtEl>
                                          <p:spTgt spid="36867">
                                            <p:txEl>
                                              <p:pRg st="4" end="4"/>
                                            </p:txEl>
                                          </p:spTgt>
                                        </p:tgtEl>
                                        <p:attrNameLst>
                                          <p:attrName>style.visibility</p:attrName>
                                        </p:attrNameLst>
                                      </p:cBhvr>
                                      <p:to>
                                        <p:strVal val="visible"/>
                                      </p:to>
                                    </p:set>
                                    <p:animEffect transition="in" filter="fade">
                                      <p:cBhvr additive="repl">
                                        <p:cTn id="33" dur="2000"/>
                                        <p:tgtEl>
                                          <p:spTgt spid="36867">
                                            <p:txEl>
                                              <p:pRg st="4" end="4"/>
                                            </p:txEl>
                                          </p:spTgt>
                                        </p:tgtEl>
                                      </p:cBhvr>
                                    </p:animEffect>
                                    <p:anim calcmode="lin" valueType="num">
                                      <p:cBhvr additive="repl">
                                        <p:cTn id="34" dur="2000" fill="hold"/>
                                        <p:tgtEl>
                                          <p:spTgt spid="36867">
                                            <p:txEl>
                                              <p:pRg st="4" end="4"/>
                                            </p:txEl>
                                          </p:spTgt>
                                        </p:tgtEl>
                                        <p:attrNameLst>
                                          <p:attrName>ppt_x</p:attrName>
                                        </p:attrNameLst>
                                      </p:cBhvr>
                                      <p:tavLst>
                                        <p:tav tm="100000">
                                          <p:val>
                                            <p:strVal val="#ppt_x-.1"/>
                                          </p:val>
                                        </p:tav>
                                        <p:tav tm="100000">
                                          <p:val>
                                            <p:strVal val="#ppt_x"/>
                                          </p:val>
                                        </p:tav>
                                      </p:tavLst>
                                    </p:anim>
                                    <p:anim calcmode="lin" valueType="num">
                                      <p:cBhvr additive="repl">
                                        <p:cTn id="35" dur="2000" fill="hold"/>
                                        <p:tgtEl>
                                          <p:spTgt spid="36867">
                                            <p:txEl>
                                              <p:pRg st="4" end="4"/>
                                            </p:txEl>
                                          </p:spTgt>
                                        </p:tgtEl>
                                        <p:attrNameLst>
                                          <p:attrName>ppt_y</p:attrName>
                                        </p:attrNameLst>
                                      </p:cBhvr>
                                      <p:tavLst>
                                        <p:tav tm="10000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CB6D062B-B290-4A0D-8CA0-AF821C00E715}" type="slidenum">
              <a:rPr lang="ru-RU" altLang="ru-RU" sz="1400">
                <a:solidFill>
                  <a:srgbClr val="000000"/>
                </a:solidFill>
              </a:rPr>
              <a:pPr algn="r" eaLnBrk="1" hangingPunct="1">
                <a:buSzPct val="100000"/>
              </a:pPr>
              <a:t>3</a:t>
            </a:fld>
            <a:endParaRPr lang="ru-RU" altLang="ru-RU" sz="1400">
              <a:solidFill>
                <a:srgbClr val="000000"/>
              </a:solidFill>
            </a:endParaRPr>
          </a:p>
        </p:txBody>
      </p:sp>
      <p:sp>
        <p:nvSpPr>
          <p:cNvPr id="8194" name="Text Box 2"/>
          <p:cNvSpPr txBox="1">
            <a:spLocks noChangeArrowheads="1"/>
          </p:cNvSpPr>
          <p:nvPr/>
        </p:nvSpPr>
        <p:spPr bwMode="auto">
          <a:xfrm>
            <a:off x="508000" y="127000"/>
            <a:ext cx="89027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4000" b="1">
                <a:solidFill>
                  <a:srgbClr val="333399"/>
                </a:solidFill>
                <a:latin typeface="Bookman Old Style" panose="02050604050505020204" pitchFamily="18" charset="0"/>
              </a:rPr>
              <a:t>Что такое бюджет?</a:t>
            </a:r>
          </a:p>
        </p:txBody>
      </p:sp>
      <p:sp>
        <p:nvSpPr>
          <p:cNvPr id="8195" name="Rectangle 3"/>
          <p:cNvSpPr>
            <a:spLocks noChangeArrowheads="1"/>
          </p:cNvSpPr>
          <p:nvPr/>
        </p:nvSpPr>
        <p:spPr bwMode="auto">
          <a:xfrm>
            <a:off x="193675" y="3429000"/>
            <a:ext cx="93630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БЮДЖЕТ</a:t>
            </a:r>
            <a:r>
              <a:rPr lang="ru-RU" altLang="ru-RU" sz="1500" b="1">
                <a:solidFill>
                  <a:srgbClr val="000000"/>
                </a:solidFill>
              </a:rPr>
              <a:t> </a:t>
            </a:r>
            <a:r>
              <a:rPr lang="ru-RU" altLang="ru-RU" sz="1500" b="1">
                <a:solidFill>
                  <a:srgbClr val="333399"/>
                </a:solidFill>
              </a:rPr>
              <a:t>(от старонормандского </a:t>
            </a:r>
            <a:r>
              <a:rPr lang="en-US" altLang="ru-RU" sz="1500" b="1">
                <a:solidFill>
                  <a:srgbClr val="333399"/>
                </a:solidFill>
              </a:rPr>
              <a:t>bougette </a:t>
            </a:r>
            <a:r>
              <a:rPr lang="ru-RU" altLang="ru-RU" sz="1500" b="1">
                <a:solidFill>
                  <a:srgbClr val="333399"/>
                </a:solidFill>
              </a:rPr>
              <a:t>–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p:txBody>
      </p:sp>
      <p:sp>
        <p:nvSpPr>
          <p:cNvPr id="8196" name="Rectangle 4"/>
          <p:cNvSpPr>
            <a:spLocks noChangeArrowheads="1"/>
          </p:cNvSpPr>
          <p:nvPr/>
        </p:nvSpPr>
        <p:spPr bwMode="auto">
          <a:xfrm>
            <a:off x="193675" y="901700"/>
            <a:ext cx="22637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ДОХОДЫ</a:t>
            </a:r>
          </a:p>
          <a:p>
            <a:pPr algn="ctr" eaLnBrk="1" hangingPunct="1">
              <a:buSzPct val="100000"/>
            </a:pPr>
            <a:r>
              <a:rPr lang="ru-RU" altLang="ru-RU" sz="1500" b="1">
                <a:solidFill>
                  <a:srgbClr val="333399"/>
                </a:solidFill>
              </a:rPr>
              <a:t>это поступающие в бюджет денежные средства (налоги юридических и физических лиц, административные платежи и сборы, безвозмездные поступления)</a:t>
            </a: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275" y="4221163"/>
            <a:ext cx="28067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8" name="Rectangle 6"/>
          <p:cNvSpPr>
            <a:spLocks noChangeArrowheads="1"/>
          </p:cNvSpPr>
          <p:nvPr/>
        </p:nvSpPr>
        <p:spPr bwMode="auto">
          <a:xfrm>
            <a:off x="6884988" y="1035050"/>
            <a:ext cx="2730500" cy="216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46800" rIns="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FF3300"/>
                </a:solidFill>
              </a:rPr>
              <a:t>РАСХОДЫ</a:t>
            </a:r>
          </a:p>
          <a:p>
            <a:pPr algn="ctr" eaLnBrk="1" hangingPunct="1">
              <a:buSzPct val="100000"/>
            </a:pPr>
            <a:r>
              <a:rPr lang="ru-RU" altLang="ru-RU" sz="1500" b="1">
                <a:solidFill>
                  <a:srgbClr val="333399"/>
                </a:solidFill>
              </a:rPr>
              <a:t>это выплачиваемые из бюджета денежные средства (содержание муниципальных бюджетных учреждений, капитальный ремонт и содержание объектов муниципальной собственности поселения и другие)</a:t>
            </a:r>
          </a:p>
        </p:txBody>
      </p:sp>
      <p:sp>
        <p:nvSpPr>
          <p:cNvPr id="8199" name="Line 7"/>
          <p:cNvSpPr>
            <a:spLocks noChangeShapeType="1"/>
          </p:cNvSpPr>
          <p:nvPr/>
        </p:nvSpPr>
        <p:spPr bwMode="auto">
          <a:xfrm flipH="1">
            <a:off x="2924175" y="4941888"/>
            <a:ext cx="547688"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0" name="Line 8"/>
          <p:cNvSpPr>
            <a:spLocks noChangeShapeType="1"/>
          </p:cNvSpPr>
          <p:nvPr/>
        </p:nvSpPr>
        <p:spPr bwMode="auto">
          <a:xfrm>
            <a:off x="6278563" y="4941888"/>
            <a:ext cx="547687" cy="1587"/>
          </a:xfrm>
          <a:prstGeom prst="line">
            <a:avLst/>
          </a:prstGeom>
          <a:noFill/>
          <a:ln w="9360">
            <a:solidFill>
              <a:srgbClr val="FF33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8201" name="Rectangle 9"/>
          <p:cNvSpPr>
            <a:spLocks noChangeArrowheads="1"/>
          </p:cNvSpPr>
          <p:nvPr/>
        </p:nvSpPr>
        <p:spPr bwMode="auto">
          <a:xfrm>
            <a:off x="271463" y="4367213"/>
            <a:ext cx="24971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превышение доходов над расходами образует положительный остаток бюджета</a:t>
            </a:r>
            <a:r>
              <a:rPr lang="ru-RU" altLang="ru-RU" sz="1600" b="1">
                <a:solidFill>
                  <a:srgbClr val="333399"/>
                </a:solidFill>
              </a:rPr>
              <a:t> </a:t>
            </a:r>
          </a:p>
          <a:p>
            <a:pPr algn="ctr" eaLnBrk="1" hangingPunct="1">
              <a:buSzPct val="100000"/>
            </a:pPr>
            <a:r>
              <a:rPr lang="ru-RU" altLang="ru-RU" sz="1600" b="1">
                <a:solidFill>
                  <a:srgbClr val="FF3300"/>
                </a:solidFill>
              </a:rPr>
              <a:t>ПРОФИЦИТ</a:t>
            </a:r>
          </a:p>
        </p:txBody>
      </p:sp>
      <p:sp>
        <p:nvSpPr>
          <p:cNvPr id="8202" name="Rectangle 10"/>
          <p:cNvSpPr>
            <a:spLocks noChangeArrowheads="1"/>
          </p:cNvSpPr>
          <p:nvPr/>
        </p:nvSpPr>
        <p:spPr bwMode="auto">
          <a:xfrm>
            <a:off x="6746875" y="4365625"/>
            <a:ext cx="257492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если расходная часть бюджета превышает доходную, то бюджет формируется с</a:t>
            </a:r>
          </a:p>
          <a:p>
            <a:pPr algn="ctr" eaLnBrk="1" hangingPunct="1">
              <a:buSzPct val="100000"/>
            </a:pPr>
            <a:r>
              <a:rPr lang="ru-RU" altLang="ru-RU" sz="1600" b="1">
                <a:solidFill>
                  <a:srgbClr val="FF3300"/>
                </a:solidFill>
              </a:rPr>
              <a:t>ДЕФИЦИТОМ</a:t>
            </a:r>
          </a:p>
        </p:txBody>
      </p:sp>
      <p:sp>
        <p:nvSpPr>
          <p:cNvPr id="8203" name="Rectangle 11"/>
          <p:cNvSpPr>
            <a:spLocks noChangeArrowheads="1"/>
          </p:cNvSpPr>
          <p:nvPr/>
        </p:nvSpPr>
        <p:spPr bwMode="auto">
          <a:xfrm>
            <a:off x="193675" y="6035675"/>
            <a:ext cx="92837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500" b="1">
                <a:solidFill>
                  <a:srgbClr val="333399"/>
                </a:solidFill>
              </a:rPr>
              <a:t>Сбалансированность бюджета по доходам и расходам – основополагающее требование, предъявляемое к органам, составляющим и утверждающим бюджет</a:t>
            </a:r>
          </a:p>
        </p:txBody>
      </p:sp>
      <p:pic>
        <p:nvPicPr>
          <p:cNvPr id="820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388" y="1052513"/>
            <a:ext cx="3871912"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205" name="Line 13"/>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accel="50000" fill="hold" nodeType="afterEffect">
                                  <p:stCondLst>
                                    <p:cond delay="0"/>
                                  </p:stCondLst>
                                  <p:iterate type="wd">
                                    <p:tmPct val="40000"/>
                                  </p:iterate>
                                  <p:childTnLst>
                                    <p:set>
                                      <p:cBhvr additive="repl">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ppt_x</p:attrName>
                                        </p:attrNameLst>
                                      </p:cBhvr>
                                      <p:tavLst>
                                        <p:tav tm="100000">
                                          <p:val>
                                            <p:strVal val="#ppt_x"/>
                                          </p:val>
                                        </p:tav>
                                        <p:tav tm="100000">
                                          <p:val>
                                            <p:strVal val="#ppt_x"/>
                                          </p:val>
                                        </p:tav>
                                      </p:tavLst>
                                    </p:anim>
                                    <p:anim calcmode="lin" valueType="num">
                                      <p:cBhvr>
                                        <p:cTn id="8" dur="500" fill="hold"/>
                                        <p:tgtEl>
                                          <p:spTgt spid="8194"/>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1100"/>
                            </p:stCondLst>
                            <p:childTnLst>
                              <p:par>
                                <p:cTn id="10" presetID="14" presetClass="entr" presetSubtype="10" fill="hold" nodeType="afterEffect">
                                  <p:stCondLst>
                                    <p:cond delay="0"/>
                                  </p:stCondLst>
                                  <p:childTnLst>
                                    <p:set>
                                      <p:cBhvr additive="repl">
                                        <p:cTn id="11" dur="1" fill="hold">
                                          <p:stCondLst>
                                            <p:cond delay="0"/>
                                          </p:stCondLst>
                                        </p:cTn>
                                        <p:tgtEl>
                                          <p:spTgt spid="8205"/>
                                        </p:tgtEl>
                                        <p:attrNameLst>
                                          <p:attrName>style.visibility</p:attrName>
                                        </p:attrNameLst>
                                      </p:cBhvr>
                                      <p:to>
                                        <p:strVal val="visible"/>
                                      </p:to>
                                    </p:set>
                                    <p:animEffect transition="in" filter="randombar(horizontal)">
                                      <p:cBhvr additive="repl">
                                        <p:cTn id="12" dur="500"/>
                                        <p:tgtEl>
                                          <p:spTgt spid="8205"/>
                                        </p:tgtEl>
                                      </p:cBhvr>
                                    </p:animEffect>
                                  </p:childTnLst>
                                </p:cTn>
                              </p:par>
                            </p:childTnLst>
                          </p:cTn>
                        </p:par>
                        <p:par>
                          <p:cTn id="13" fill="hold" nodeType="afterGroup">
                            <p:stCondLst>
                              <p:cond delay="1600"/>
                            </p:stCondLst>
                            <p:childTnLst>
                              <p:par>
                                <p:cTn id="14" presetID="20" presetClass="entr" fill="hold" nodeType="afterEffect">
                                  <p:stCondLst>
                                    <p:cond delay="0"/>
                                  </p:stCondLst>
                                  <p:childTnLst>
                                    <p:set>
                                      <p:cBhvr additive="repl">
                                        <p:cTn id="15" dur="1" fill="hold">
                                          <p:stCondLst>
                                            <p:cond delay="0"/>
                                          </p:stCondLst>
                                        </p:cTn>
                                        <p:tgtEl>
                                          <p:spTgt spid="8204"/>
                                        </p:tgtEl>
                                        <p:attrNameLst>
                                          <p:attrName>style.visibility</p:attrName>
                                        </p:attrNameLst>
                                      </p:cBhvr>
                                      <p:to>
                                        <p:strVal val="visible"/>
                                      </p:to>
                                    </p:set>
                                    <p:animEffect transition="in" filter="wedge">
                                      <p:cBhvr additive="repl">
                                        <p:cTn id="16" dur="2000"/>
                                        <p:tgtEl>
                                          <p:spTgt spid="8204"/>
                                        </p:tgtEl>
                                      </p:cBhvr>
                                    </p:animEffect>
                                  </p:childTnLst>
                                </p:cTn>
                              </p:par>
                            </p:childTnLst>
                          </p:cTn>
                        </p:par>
                        <p:par>
                          <p:cTn id="17" fill="hold" nodeType="afterGroup">
                            <p:stCondLst>
                              <p:cond delay="3600"/>
                            </p:stCondLst>
                            <p:childTnLst>
                              <p:par>
                                <p:cTn id="18" presetID="40" presetClass="entr" fill="hold" nodeType="afterEffect">
                                  <p:stCondLst>
                                    <p:cond delay="0"/>
                                  </p:stCondLst>
                                  <p:iterate type="lt">
                                    <p:tmPct val="10000"/>
                                  </p:iterate>
                                  <p:childTnLst>
                                    <p:set>
                                      <p:cBhvr additive="repl">
                                        <p:cTn id="19" dur="1" fill="hold">
                                          <p:stCondLst>
                                            <p:cond delay="0"/>
                                          </p:stCondLst>
                                        </p:cTn>
                                        <p:tgtEl>
                                          <p:spTgt spid="8195"/>
                                        </p:tgtEl>
                                        <p:attrNameLst>
                                          <p:attrName>style.visibility</p:attrName>
                                        </p:attrNameLst>
                                      </p:cBhvr>
                                      <p:to>
                                        <p:strVal val="visible"/>
                                      </p:to>
                                    </p:set>
                                    <p:animEffect transition="in" filter="fade">
                                      <p:cBhvr additive="repl">
                                        <p:cTn id="20" dur="1000"/>
                                        <p:tgtEl>
                                          <p:spTgt spid="8195"/>
                                        </p:tgtEl>
                                      </p:cBhvr>
                                    </p:animEffect>
                                    <p:anim calcmode="lin" valueType="num">
                                      <p:cBhvr additive="repl">
                                        <p:cTn id="21" dur="1000" fill="hold"/>
                                        <p:tgtEl>
                                          <p:spTgt spid="8195"/>
                                        </p:tgtEl>
                                        <p:attrNameLst>
                                          <p:attrName>ppt_x</p:attrName>
                                        </p:attrNameLst>
                                      </p:cBhvr>
                                      <p:tavLst>
                                        <p:tav tm="100000">
                                          <p:val>
                                            <p:strVal val="#ppt_x-.1"/>
                                          </p:val>
                                        </p:tav>
                                        <p:tav tm="100000">
                                          <p:val>
                                            <p:strVal val="#ppt_x"/>
                                          </p:val>
                                        </p:tav>
                                      </p:tavLst>
                                    </p:anim>
                                    <p:anim calcmode="lin" valueType="num">
                                      <p:cBhvr additive="repl">
                                        <p:cTn id="22" dur="1000" fill="hold"/>
                                        <p:tgtEl>
                                          <p:spTgt spid="8195"/>
                                        </p:tgtEl>
                                        <p:attrNameLst>
                                          <p:attrName>ppt_y</p:attrName>
                                        </p:attrNameLst>
                                      </p:cBhvr>
                                      <p:tavLst>
                                        <p:tav tm="100000">
                                          <p:val>
                                            <p:strVal val="#ppt_y"/>
                                          </p:val>
                                        </p:tav>
                                        <p:tav tm="100000">
                                          <p:val>
                                            <p:strVal val="#ppt_y"/>
                                          </p:val>
                                        </p:tav>
                                      </p:tavLst>
                                    </p:anim>
                                  </p:childTnLst>
                                </p:cTn>
                              </p:par>
                            </p:childTnLst>
                          </p:cTn>
                        </p:par>
                        <p:par>
                          <p:cTn id="23" fill="hold" nodeType="afterGroup">
                            <p:stCondLst>
                              <p:cond delay="23900"/>
                            </p:stCondLst>
                            <p:childTnLst>
                              <p:par>
                                <p:cTn id="24" presetID="40" presetClass="entr" fill="hold" nodeType="afterEffect">
                                  <p:stCondLst>
                                    <p:cond delay="0"/>
                                  </p:stCondLst>
                                  <p:iterate type="lt">
                                    <p:tmPct val="10000"/>
                                  </p:iterate>
                                  <p:childTnLst>
                                    <p:set>
                                      <p:cBhvr additive="repl">
                                        <p:cTn id="25" dur="1" fill="hold">
                                          <p:stCondLst>
                                            <p:cond delay="0"/>
                                          </p:stCondLst>
                                        </p:cTn>
                                        <p:tgtEl>
                                          <p:spTgt spid="8196"/>
                                        </p:tgtEl>
                                        <p:attrNameLst>
                                          <p:attrName>style.visibility</p:attrName>
                                        </p:attrNameLst>
                                      </p:cBhvr>
                                      <p:to>
                                        <p:strVal val="visible"/>
                                      </p:to>
                                    </p:set>
                                    <p:animEffect transition="in" filter="fade">
                                      <p:cBhvr additive="repl">
                                        <p:cTn id="26" dur="1000"/>
                                        <p:tgtEl>
                                          <p:spTgt spid="8196"/>
                                        </p:tgtEl>
                                      </p:cBhvr>
                                    </p:animEffect>
                                    <p:anim calcmode="lin" valueType="num">
                                      <p:cBhvr additive="repl">
                                        <p:cTn id="27" dur="1000" fill="hold"/>
                                        <p:tgtEl>
                                          <p:spTgt spid="8196"/>
                                        </p:tgtEl>
                                        <p:attrNameLst>
                                          <p:attrName>ppt_x</p:attrName>
                                        </p:attrNameLst>
                                      </p:cBhvr>
                                      <p:tavLst>
                                        <p:tav tm="100000">
                                          <p:val>
                                            <p:strVal val="#ppt_x-.1"/>
                                          </p:val>
                                        </p:tav>
                                        <p:tav tm="100000">
                                          <p:val>
                                            <p:strVal val="#ppt_x"/>
                                          </p:val>
                                        </p:tav>
                                      </p:tavLst>
                                    </p:anim>
                                    <p:anim calcmode="lin" valueType="num">
                                      <p:cBhvr additive="repl">
                                        <p:cTn id="28" dur="1000" fill="hold"/>
                                        <p:tgtEl>
                                          <p:spTgt spid="8196"/>
                                        </p:tgtEl>
                                        <p:attrNameLst>
                                          <p:attrName>ppt_y</p:attrName>
                                        </p:attrNameLst>
                                      </p:cBhvr>
                                      <p:tavLst>
                                        <p:tav tm="100000">
                                          <p:val>
                                            <p:strVal val="#ppt_y"/>
                                          </p:val>
                                        </p:tav>
                                        <p:tav tm="100000">
                                          <p:val>
                                            <p:strVal val="#ppt_y"/>
                                          </p:val>
                                        </p:tav>
                                      </p:tavLst>
                                    </p:anim>
                                  </p:childTnLst>
                                </p:cTn>
                              </p:par>
                            </p:childTnLst>
                          </p:cTn>
                        </p:par>
                        <p:par>
                          <p:cTn id="29" fill="hold" nodeType="afterGroup">
                            <p:stCondLst>
                              <p:cond delay="37900"/>
                            </p:stCondLst>
                            <p:childTnLst>
                              <p:par>
                                <p:cTn id="30" presetID="40" presetClass="entr" fill="hold" nodeType="afterEffect">
                                  <p:stCondLst>
                                    <p:cond delay="0"/>
                                  </p:stCondLst>
                                  <p:iterate type="lt">
                                    <p:tmPct val="10000"/>
                                  </p:iterate>
                                  <p:childTnLst>
                                    <p:set>
                                      <p:cBhvr additive="repl">
                                        <p:cTn id="31" dur="1" fill="hold">
                                          <p:stCondLst>
                                            <p:cond delay="0"/>
                                          </p:stCondLst>
                                        </p:cTn>
                                        <p:tgtEl>
                                          <p:spTgt spid="8198"/>
                                        </p:tgtEl>
                                        <p:attrNameLst>
                                          <p:attrName>style.visibility</p:attrName>
                                        </p:attrNameLst>
                                      </p:cBhvr>
                                      <p:to>
                                        <p:strVal val="visible"/>
                                      </p:to>
                                    </p:set>
                                    <p:animEffect transition="in" filter="fade">
                                      <p:cBhvr additive="repl">
                                        <p:cTn id="32" dur="1000"/>
                                        <p:tgtEl>
                                          <p:spTgt spid="8198"/>
                                        </p:tgtEl>
                                      </p:cBhvr>
                                    </p:animEffect>
                                    <p:anim calcmode="lin" valueType="num">
                                      <p:cBhvr additive="repl">
                                        <p:cTn id="33" dur="1000" fill="hold"/>
                                        <p:tgtEl>
                                          <p:spTgt spid="8198"/>
                                        </p:tgtEl>
                                        <p:attrNameLst>
                                          <p:attrName>ppt_x</p:attrName>
                                        </p:attrNameLst>
                                      </p:cBhvr>
                                      <p:tavLst>
                                        <p:tav tm="100000">
                                          <p:val>
                                            <p:strVal val="#ppt_x-.1"/>
                                          </p:val>
                                        </p:tav>
                                        <p:tav tm="100000">
                                          <p:val>
                                            <p:strVal val="#ppt_x"/>
                                          </p:val>
                                        </p:tav>
                                      </p:tavLst>
                                    </p:anim>
                                    <p:anim calcmode="lin" valueType="num">
                                      <p:cBhvr additive="repl">
                                        <p:cTn id="34" dur="1000" fill="hold"/>
                                        <p:tgtEl>
                                          <p:spTgt spid="8198"/>
                                        </p:tgtEl>
                                        <p:attrNameLst>
                                          <p:attrName>ppt_y</p:attrName>
                                        </p:attrNameLst>
                                      </p:cBhvr>
                                      <p:tavLst>
                                        <p:tav tm="100000">
                                          <p:val>
                                            <p:strVal val="#ppt_y"/>
                                          </p:val>
                                        </p:tav>
                                        <p:tav tm="100000">
                                          <p:val>
                                            <p:strVal val="#ppt_y"/>
                                          </p:val>
                                        </p:tav>
                                      </p:tavLst>
                                    </p:anim>
                                  </p:childTnLst>
                                </p:cTn>
                              </p:par>
                            </p:childTnLst>
                          </p:cTn>
                        </p:par>
                        <p:par>
                          <p:cTn id="35" fill="hold" nodeType="afterGroup">
                            <p:stCondLst>
                              <p:cond delay="55900"/>
                            </p:stCondLst>
                            <p:childTnLst>
                              <p:par>
                                <p:cTn id="36" presetID="5" presetClass="entr" presetSubtype="10" fill="hold" nodeType="afterEffect">
                                  <p:stCondLst>
                                    <p:cond delay="0"/>
                                  </p:stCondLst>
                                  <p:childTnLst>
                                    <p:set>
                                      <p:cBhvr additive="repl">
                                        <p:cTn id="37" dur="1" fill="hold">
                                          <p:stCondLst>
                                            <p:cond delay="0"/>
                                          </p:stCondLst>
                                        </p:cTn>
                                        <p:tgtEl>
                                          <p:spTgt spid="8197"/>
                                        </p:tgtEl>
                                        <p:attrNameLst>
                                          <p:attrName>style.visibility</p:attrName>
                                        </p:attrNameLst>
                                      </p:cBhvr>
                                      <p:to>
                                        <p:strVal val="visible"/>
                                      </p:to>
                                    </p:set>
                                    <p:animEffect transition="in" filter="checkerboard(across)">
                                      <p:cBhvr additive="repl">
                                        <p:cTn id="38" dur="500"/>
                                        <p:tgtEl>
                                          <p:spTgt spid="8197"/>
                                        </p:tgtEl>
                                      </p:cBhvr>
                                    </p:animEffect>
                                  </p:childTnLst>
                                </p:cTn>
                              </p:par>
                            </p:childTnLst>
                          </p:cTn>
                        </p:par>
                        <p:par>
                          <p:cTn id="39" fill="hold" nodeType="afterGroup">
                            <p:stCondLst>
                              <p:cond delay="56400"/>
                            </p:stCondLst>
                            <p:childTnLst>
                              <p:par>
                                <p:cTn id="40" presetID="25" presetClass="entr" fill="hold" nodeType="afterEffect">
                                  <p:stCondLst>
                                    <p:cond delay="0"/>
                                  </p:stCondLst>
                                  <p:childTnLst>
                                    <p:set>
                                      <p:cBhvr additive="repl">
                                        <p:cTn id="41" dur="1" fill="hold">
                                          <p:stCondLst>
                                            <p:cond delay="0"/>
                                          </p:stCondLst>
                                        </p:cTn>
                                        <p:tgtEl>
                                          <p:spTgt spid="8199"/>
                                        </p:tgtEl>
                                        <p:attrNameLst>
                                          <p:attrName>style.visibility</p:attrName>
                                        </p:attrNameLst>
                                      </p:cBhvr>
                                      <p:to>
                                        <p:strVal val="visible"/>
                                      </p:to>
                                    </p:set>
                                    <p:anim calcmode="lin" valueType="num">
                                      <p:cBhvr additive="repl">
                                        <p:cTn id="42" dur="500" decel="50000" fill="hold">
                                          <p:stCondLst>
                                            <p:cond delay="0"/>
                                          </p:stCondLst>
                                        </p:cTn>
                                        <p:tgtEl>
                                          <p:spTgt spid="8199"/>
                                        </p:tgtEl>
                                        <p:attrNameLst>
                                          <p:attrName>r</p:attrName>
                                        </p:attrNameLst>
                                      </p:cBhvr>
                                      <p:tavLst>
                                        <p:tav tm="100000">
                                          <p:val>
                                            <p:strVal val="-90"/>
                                          </p:val>
                                        </p:tav>
                                        <p:tav tm="100000">
                                          <p:val>
                                            <p:strVal val="0"/>
                                          </p:val>
                                        </p:tav>
                                      </p:tavLst>
                                    </p:anim>
                                    <p:anim calcmode="lin" valueType="num">
                                      <p:cBhvr additive="repl">
                                        <p:cTn id="43" dur="500" decel="50000" fill="hold">
                                          <p:stCondLst>
                                            <p:cond delay="0"/>
                                          </p:stCondLst>
                                        </p:cTn>
                                        <p:tgtEl>
                                          <p:spTgt spid="8199"/>
                                        </p:tgtEl>
                                        <p:attrNameLst>
                                          <p:attrName>ppt_w</p:attrName>
                                        </p:attrNameLst>
                                      </p:cBhvr>
                                      <p:tavLst>
                                        <p:tav tm="100000">
                                          <p:val>
                                            <p:strVal val="#ppt_w"/>
                                          </p:val>
                                        </p:tav>
                                        <p:tav tm="100000">
                                          <p:val>
                                            <p:strVal val="#ppt_w*.05"/>
                                          </p:val>
                                        </p:tav>
                                      </p:tavLst>
                                    </p:anim>
                                    <p:anim calcmode="lin" valueType="num">
                                      <p:cBhvr additive="repl">
                                        <p:cTn id="44" dur="500" accel="50000" fill="hold">
                                          <p:stCondLst>
                                            <p:cond delay="0"/>
                                          </p:stCondLst>
                                        </p:cTn>
                                        <p:tgtEl>
                                          <p:spTgt spid="8199"/>
                                        </p:tgtEl>
                                        <p:attrNameLst>
                                          <p:attrName>ppt_w</p:attrName>
                                        </p:attrNameLst>
                                      </p:cBhvr>
                                      <p:tavLst>
                                        <p:tav tm="100000">
                                          <p:val>
                                            <p:strVal val="#ppt_w*.05"/>
                                          </p:val>
                                        </p:tav>
                                        <p:tav tm="100000">
                                          <p:val>
                                            <p:strVal val="#ppt_w"/>
                                          </p:val>
                                        </p:tav>
                                      </p:tavLst>
                                    </p:anim>
                                    <p:anim calcmode="lin" valueType="num">
                                      <p:cBhvr additive="repl">
                                        <p:cTn id="45" dur="1000" fill="hold"/>
                                        <p:tgtEl>
                                          <p:spTgt spid="8199"/>
                                        </p:tgtEl>
                                        <p:attrNameLst>
                                          <p:attrName>ppt_h</p:attrName>
                                        </p:attrNameLst>
                                      </p:cBhvr>
                                      <p:tavLst>
                                        <p:tav tm="100000">
                                          <p:val>
                                            <p:strVal val="#ppt_h"/>
                                          </p:val>
                                        </p:tav>
                                        <p:tav tm="100000">
                                          <p:val>
                                            <p:strVal val="#ppt_h"/>
                                          </p:val>
                                        </p:tav>
                                      </p:tavLst>
                                    </p:anim>
                                    <p:anim calcmode="lin" valueType="num">
                                      <p:cBhvr additive="repl">
                                        <p:cTn id="46" dur="500" decel="50000" fill="hold">
                                          <p:stCondLst>
                                            <p:cond delay="0"/>
                                          </p:stCondLst>
                                        </p:cTn>
                                        <p:tgtEl>
                                          <p:spTgt spid="8199"/>
                                        </p:tgtEl>
                                        <p:attrNameLst>
                                          <p:attrName>ppt_x</p:attrName>
                                        </p:attrNameLst>
                                      </p:cBhvr>
                                      <p:tavLst>
                                        <p:tav tm="100000">
                                          <p:val>
                                            <p:strVal val="#ppt_x+.4"/>
                                          </p:val>
                                        </p:tav>
                                        <p:tav tm="100000">
                                          <p:val>
                                            <p:strVal val="#ppt_x"/>
                                          </p:val>
                                        </p:tav>
                                      </p:tavLst>
                                    </p:anim>
                                    <p:anim calcmode="lin" valueType="num">
                                      <p:cBhvr additive="repl">
                                        <p:cTn id="47" dur="500" decel="50000" fill="hold">
                                          <p:stCondLst>
                                            <p:cond delay="0"/>
                                          </p:stCondLst>
                                        </p:cTn>
                                        <p:tgtEl>
                                          <p:spTgt spid="8199"/>
                                        </p:tgtEl>
                                        <p:attrNameLst>
                                          <p:attrName>ppt_y</p:attrName>
                                        </p:attrNameLst>
                                      </p:cBhvr>
                                      <p:tavLst>
                                        <p:tav tm="100000">
                                          <p:val>
                                            <p:strVal val="#ppt_y-.2"/>
                                          </p:val>
                                        </p:tav>
                                        <p:tav tm="100000">
                                          <p:val>
                                            <p:strVal val="#ppt_y+.1"/>
                                          </p:val>
                                        </p:tav>
                                      </p:tavLst>
                                    </p:anim>
                                    <p:anim calcmode="lin" valueType="num">
                                      <p:cBhvr additive="repl">
                                        <p:cTn id="48" dur="500" accel="50000" fill="hold">
                                          <p:stCondLst>
                                            <p:cond delay="0"/>
                                          </p:stCondLst>
                                        </p:cTn>
                                        <p:tgtEl>
                                          <p:spTgt spid="8199"/>
                                        </p:tgtEl>
                                        <p:attrNameLst>
                                          <p:attrName>ppt_y</p:attrName>
                                        </p:attrNameLst>
                                      </p:cBhvr>
                                      <p:tavLst>
                                        <p:tav tm="100000">
                                          <p:val>
                                            <p:strVal val="#ppt_y+.1"/>
                                          </p:val>
                                        </p:tav>
                                        <p:tav tm="100000">
                                          <p:val>
                                            <p:strVal val="#ppt_y"/>
                                          </p:val>
                                        </p:tav>
                                      </p:tavLst>
                                    </p:anim>
                                    <p:animEffect transition="in" filter="fade">
                                      <p:cBhvr additive="repl">
                                        <p:cTn id="49" dur="1000" decel="50000">
                                          <p:stCondLst>
                                            <p:cond delay="0"/>
                                          </p:stCondLst>
                                        </p:cTn>
                                        <p:tgtEl>
                                          <p:spTgt spid="8199"/>
                                        </p:tgtEl>
                                      </p:cBhvr>
                                    </p:animEffect>
                                  </p:childTnLst>
                                </p:cTn>
                              </p:par>
                            </p:childTnLst>
                          </p:cTn>
                        </p:par>
                        <p:par>
                          <p:cTn id="50" fill="hold" nodeType="afterGroup">
                            <p:stCondLst>
                              <p:cond delay="57400"/>
                            </p:stCondLst>
                            <p:childTnLst>
                              <p:par>
                                <p:cTn id="51" presetID="40" presetClass="entr" fill="hold" nodeType="afterEffect">
                                  <p:stCondLst>
                                    <p:cond delay="0"/>
                                  </p:stCondLst>
                                  <p:iterate type="lt">
                                    <p:tmPct val="10000"/>
                                  </p:iterate>
                                  <p:childTnLst>
                                    <p:set>
                                      <p:cBhvr additive="repl">
                                        <p:cTn id="52" dur="1" fill="hold">
                                          <p:stCondLst>
                                            <p:cond delay="0"/>
                                          </p:stCondLst>
                                        </p:cTn>
                                        <p:tgtEl>
                                          <p:spTgt spid="8201"/>
                                        </p:tgtEl>
                                        <p:attrNameLst>
                                          <p:attrName>style.visibility</p:attrName>
                                        </p:attrNameLst>
                                      </p:cBhvr>
                                      <p:to>
                                        <p:strVal val="visible"/>
                                      </p:to>
                                    </p:set>
                                    <p:animEffect transition="in" filter="fade">
                                      <p:cBhvr additive="repl">
                                        <p:cTn id="53" dur="1000"/>
                                        <p:tgtEl>
                                          <p:spTgt spid="8201"/>
                                        </p:tgtEl>
                                      </p:cBhvr>
                                    </p:animEffect>
                                    <p:anim calcmode="lin" valueType="num">
                                      <p:cBhvr additive="repl">
                                        <p:cTn id="54" dur="1000" fill="hold"/>
                                        <p:tgtEl>
                                          <p:spTgt spid="8201"/>
                                        </p:tgtEl>
                                        <p:attrNameLst>
                                          <p:attrName>ppt_x</p:attrName>
                                        </p:attrNameLst>
                                      </p:cBhvr>
                                      <p:tavLst>
                                        <p:tav tm="100000">
                                          <p:val>
                                            <p:strVal val="#ppt_x-.1"/>
                                          </p:val>
                                        </p:tav>
                                        <p:tav tm="100000">
                                          <p:val>
                                            <p:strVal val="#ppt_x"/>
                                          </p:val>
                                        </p:tav>
                                      </p:tavLst>
                                    </p:anim>
                                    <p:anim calcmode="lin" valueType="num">
                                      <p:cBhvr additive="repl">
                                        <p:cTn id="55" dur="1000" fill="hold"/>
                                        <p:tgtEl>
                                          <p:spTgt spid="8201"/>
                                        </p:tgtEl>
                                        <p:attrNameLst>
                                          <p:attrName>ppt_y</p:attrName>
                                        </p:attrNameLst>
                                      </p:cBhvr>
                                      <p:tavLst>
                                        <p:tav tm="100000">
                                          <p:val>
                                            <p:strVal val="#ppt_y"/>
                                          </p:val>
                                        </p:tav>
                                        <p:tav tm="100000">
                                          <p:val>
                                            <p:strVal val="#ppt_y"/>
                                          </p:val>
                                        </p:tav>
                                      </p:tavLst>
                                    </p:anim>
                                  </p:childTnLst>
                                </p:cTn>
                              </p:par>
                            </p:childTnLst>
                          </p:cTn>
                        </p:par>
                        <p:par>
                          <p:cTn id="56" fill="hold" nodeType="afterGroup">
                            <p:stCondLst>
                              <p:cond delay="65500"/>
                            </p:stCondLst>
                            <p:childTnLst>
                              <p:par>
                                <p:cTn id="57" presetID="25" presetClass="entr" fill="hold" nodeType="afterEffect">
                                  <p:stCondLst>
                                    <p:cond delay="0"/>
                                  </p:stCondLst>
                                  <p:childTnLst>
                                    <p:set>
                                      <p:cBhvr additive="repl">
                                        <p:cTn id="58" dur="1" fill="hold">
                                          <p:stCondLst>
                                            <p:cond delay="0"/>
                                          </p:stCondLst>
                                        </p:cTn>
                                        <p:tgtEl>
                                          <p:spTgt spid="8200"/>
                                        </p:tgtEl>
                                        <p:attrNameLst>
                                          <p:attrName>style.visibility</p:attrName>
                                        </p:attrNameLst>
                                      </p:cBhvr>
                                      <p:to>
                                        <p:strVal val="visible"/>
                                      </p:to>
                                    </p:set>
                                    <p:anim calcmode="lin" valueType="num">
                                      <p:cBhvr additive="repl">
                                        <p:cTn id="59" dur="500" decel="50000" fill="hold">
                                          <p:stCondLst>
                                            <p:cond delay="0"/>
                                          </p:stCondLst>
                                        </p:cTn>
                                        <p:tgtEl>
                                          <p:spTgt spid="8200"/>
                                        </p:tgtEl>
                                        <p:attrNameLst>
                                          <p:attrName>r</p:attrName>
                                        </p:attrNameLst>
                                      </p:cBhvr>
                                      <p:tavLst>
                                        <p:tav tm="100000">
                                          <p:val>
                                            <p:strVal val="-90"/>
                                          </p:val>
                                        </p:tav>
                                        <p:tav tm="100000">
                                          <p:val>
                                            <p:strVal val="0"/>
                                          </p:val>
                                        </p:tav>
                                      </p:tavLst>
                                    </p:anim>
                                    <p:anim calcmode="lin" valueType="num">
                                      <p:cBhvr additive="repl">
                                        <p:cTn id="60" dur="500" decel="50000" fill="hold">
                                          <p:stCondLst>
                                            <p:cond delay="0"/>
                                          </p:stCondLst>
                                        </p:cTn>
                                        <p:tgtEl>
                                          <p:spTgt spid="8200"/>
                                        </p:tgtEl>
                                        <p:attrNameLst>
                                          <p:attrName>ppt_w</p:attrName>
                                        </p:attrNameLst>
                                      </p:cBhvr>
                                      <p:tavLst>
                                        <p:tav tm="100000">
                                          <p:val>
                                            <p:strVal val="#ppt_w"/>
                                          </p:val>
                                        </p:tav>
                                        <p:tav tm="100000">
                                          <p:val>
                                            <p:strVal val="#ppt_w*.05"/>
                                          </p:val>
                                        </p:tav>
                                      </p:tavLst>
                                    </p:anim>
                                    <p:anim calcmode="lin" valueType="num">
                                      <p:cBhvr additive="repl">
                                        <p:cTn id="61" dur="500" accel="50000" fill="hold">
                                          <p:stCondLst>
                                            <p:cond delay="0"/>
                                          </p:stCondLst>
                                        </p:cTn>
                                        <p:tgtEl>
                                          <p:spTgt spid="8200"/>
                                        </p:tgtEl>
                                        <p:attrNameLst>
                                          <p:attrName>ppt_w</p:attrName>
                                        </p:attrNameLst>
                                      </p:cBhvr>
                                      <p:tavLst>
                                        <p:tav tm="100000">
                                          <p:val>
                                            <p:strVal val="#ppt_w*.05"/>
                                          </p:val>
                                        </p:tav>
                                        <p:tav tm="100000">
                                          <p:val>
                                            <p:strVal val="#ppt_w"/>
                                          </p:val>
                                        </p:tav>
                                      </p:tavLst>
                                    </p:anim>
                                    <p:anim calcmode="lin" valueType="num">
                                      <p:cBhvr additive="repl">
                                        <p:cTn id="62" dur="1000" fill="hold"/>
                                        <p:tgtEl>
                                          <p:spTgt spid="8200"/>
                                        </p:tgtEl>
                                        <p:attrNameLst>
                                          <p:attrName>ppt_h</p:attrName>
                                        </p:attrNameLst>
                                      </p:cBhvr>
                                      <p:tavLst>
                                        <p:tav tm="100000">
                                          <p:val>
                                            <p:strVal val="#ppt_h"/>
                                          </p:val>
                                        </p:tav>
                                        <p:tav tm="100000">
                                          <p:val>
                                            <p:strVal val="#ppt_h"/>
                                          </p:val>
                                        </p:tav>
                                      </p:tavLst>
                                    </p:anim>
                                    <p:anim calcmode="lin" valueType="num">
                                      <p:cBhvr additive="repl">
                                        <p:cTn id="63" dur="500" decel="50000" fill="hold">
                                          <p:stCondLst>
                                            <p:cond delay="0"/>
                                          </p:stCondLst>
                                        </p:cTn>
                                        <p:tgtEl>
                                          <p:spTgt spid="8200"/>
                                        </p:tgtEl>
                                        <p:attrNameLst>
                                          <p:attrName>ppt_x</p:attrName>
                                        </p:attrNameLst>
                                      </p:cBhvr>
                                      <p:tavLst>
                                        <p:tav tm="100000">
                                          <p:val>
                                            <p:strVal val="#ppt_x+.4"/>
                                          </p:val>
                                        </p:tav>
                                        <p:tav tm="100000">
                                          <p:val>
                                            <p:strVal val="#ppt_x"/>
                                          </p:val>
                                        </p:tav>
                                      </p:tavLst>
                                    </p:anim>
                                    <p:anim calcmode="lin" valueType="num">
                                      <p:cBhvr additive="repl">
                                        <p:cTn id="64" dur="500" decel="50000" fill="hold">
                                          <p:stCondLst>
                                            <p:cond delay="0"/>
                                          </p:stCondLst>
                                        </p:cTn>
                                        <p:tgtEl>
                                          <p:spTgt spid="8200"/>
                                        </p:tgtEl>
                                        <p:attrNameLst>
                                          <p:attrName>ppt_y</p:attrName>
                                        </p:attrNameLst>
                                      </p:cBhvr>
                                      <p:tavLst>
                                        <p:tav tm="100000">
                                          <p:val>
                                            <p:strVal val="#ppt_y-.2"/>
                                          </p:val>
                                        </p:tav>
                                        <p:tav tm="100000">
                                          <p:val>
                                            <p:strVal val="#ppt_y+.1"/>
                                          </p:val>
                                        </p:tav>
                                      </p:tavLst>
                                    </p:anim>
                                    <p:anim calcmode="lin" valueType="num">
                                      <p:cBhvr additive="repl">
                                        <p:cTn id="65" dur="500" accel="50000" fill="hold">
                                          <p:stCondLst>
                                            <p:cond delay="0"/>
                                          </p:stCondLst>
                                        </p:cTn>
                                        <p:tgtEl>
                                          <p:spTgt spid="8200"/>
                                        </p:tgtEl>
                                        <p:attrNameLst>
                                          <p:attrName>ppt_y</p:attrName>
                                        </p:attrNameLst>
                                      </p:cBhvr>
                                      <p:tavLst>
                                        <p:tav tm="100000">
                                          <p:val>
                                            <p:strVal val="#ppt_y+.1"/>
                                          </p:val>
                                        </p:tav>
                                        <p:tav tm="100000">
                                          <p:val>
                                            <p:strVal val="#ppt_y"/>
                                          </p:val>
                                        </p:tav>
                                      </p:tavLst>
                                    </p:anim>
                                    <p:animEffect transition="in" filter="fade">
                                      <p:cBhvr additive="repl">
                                        <p:cTn id="66" dur="1000" decel="50000">
                                          <p:stCondLst>
                                            <p:cond delay="0"/>
                                          </p:stCondLst>
                                        </p:cTn>
                                        <p:tgtEl>
                                          <p:spTgt spid="8200"/>
                                        </p:tgtEl>
                                      </p:cBhvr>
                                    </p:animEffect>
                                  </p:childTnLst>
                                </p:cTn>
                              </p:par>
                            </p:childTnLst>
                          </p:cTn>
                        </p:par>
                        <p:par>
                          <p:cTn id="67" fill="hold" nodeType="afterGroup">
                            <p:stCondLst>
                              <p:cond delay="66500"/>
                            </p:stCondLst>
                            <p:childTnLst>
                              <p:par>
                                <p:cTn id="68" presetID="40" presetClass="entr" fill="hold" nodeType="afterEffect">
                                  <p:stCondLst>
                                    <p:cond delay="0"/>
                                  </p:stCondLst>
                                  <p:iterate type="lt">
                                    <p:tmPct val="10000"/>
                                  </p:iterate>
                                  <p:childTnLst>
                                    <p:set>
                                      <p:cBhvr additive="repl">
                                        <p:cTn id="69" dur="1" fill="hold">
                                          <p:stCondLst>
                                            <p:cond delay="0"/>
                                          </p:stCondLst>
                                        </p:cTn>
                                        <p:tgtEl>
                                          <p:spTgt spid="8202"/>
                                        </p:tgtEl>
                                        <p:attrNameLst>
                                          <p:attrName>style.visibility</p:attrName>
                                        </p:attrNameLst>
                                      </p:cBhvr>
                                      <p:to>
                                        <p:strVal val="visible"/>
                                      </p:to>
                                    </p:set>
                                    <p:animEffect transition="in" filter="fade">
                                      <p:cBhvr additive="repl">
                                        <p:cTn id="70" dur="1000"/>
                                        <p:tgtEl>
                                          <p:spTgt spid="8202"/>
                                        </p:tgtEl>
                                      </p:cBhvr>
                                    </p:animEffect>
                                    <p:anim calcmode="lin" valueType="num">
                                      <p:cBhvr additive="repl">
                                        <p:cTn id="71" dur="1000" fill="hold"/>
                                        <p:tgtEl>
                                          <p:spTgt spid="8202"/>
                                        </p:tgtEl>
                                        <p:attrNameLst>
                                          <p:attrName>ppt_x</p:attrName>
                                        </p:attrNameLst>
                                      </p:cBhvr>
                                      <p:tavLst>
                                        <p:tav tm="100000">
                                          <p:val>
                                            <p:strVal val="#ppt_x-.1"/>
                                          </p:val>
                                        </p:tav>
                                        <p:tav tm="100000">
                                          <p:val>
                                            <p:strVal val="#ppt_x"/>
                                          </p:val>
                                        </p:tav>
                                      </p:tavLst>
                                    </p:anim>
                                    <p:anim calcmode="lin" valueType="num">
                                      <p:cBhvr additive="repl">
                                        <p:cTn id="72" dur="1000" fill="hold"/>
                                        <p:tgtEl>
                                          <p:spTgt spid="8202"/>
                                        </p:tgtEl>
                                        <p:attrNameLst>
                                          <p:attrName>ppt_y</p:attrName>
                                        </p:attrNameLst>
                                      </p:cBhvr>
                                      <p:tavLst>
                                        <p:tav tm="100000">
                                          <p:val>
                                            <p:strVal val="#ppt_y"/>
                                          </p:val>
                                        </p:tav>
                                        <p:tav tm="100000">
                                          <p:val>
                                            <p:strVal val="#ppt_y"/>
                                          </p:val>
                                        </p:tav>
                                      </p:tavLst>
                                    </p:anim>
                                  </p:childTnLst>
                                </p:cTn>
                              </p:par>
                            </p:childTnLst>
                          </p:cTn>
                        </p:par>
                        <p:par>
                          <p:cTn id="73" fill="hold" nodeType="afterGroup">
                            <p:stCondLst>
                              <p:cond delay="74600"/>
                            </p:stCondLst>
                            <p:childTnLst>
                              <p:par>
                                <p:cTn id="74" presetID="7" presetClass="entr" presetSubtype="4" fill="hold" nodeType="afterEffect">
                                  <p:stCondLst>
                                    <p:cond delay="0"/>
                                  </p:stCondLst>
                                  <p:childTnLst>
                                    <p:set>
                                      <p:cBhvr additive="repl">
                                        <p:cTn id="75" dur="1" fill="hold">
                                          <p:stCondLst>
                                            <p:cond delay="0"/>
                                          </p:stCondLst>
                                        </p:cTn>
                                        <p:tgtEl>
                                          <p:spTgt spid="8203"/>
                                        </p:tgtEl>
                                        <p:attrNameLst>
                                          <p:attrName>style.visibility</p:attrName>
                                        </p:attrNameLst>
                                      </p:cBhvr>
                                      <p:to>
                                        <p:strVal val="visible"/>
                                      </p:to>
                                    </p:set>
                                    <p:anim calcmode="lin" valueType="num">
                                      <p:cBhvr>
                                        <p:cTn id="76" dur="1000" fill="hold"/>
                                        <p:tgtEl>
                                          <p:spTgt spid="8203"/>
                                        </p:tgtEl>
                                        <p:attrNameLst>
                                          <p:attrName>ppt_x</p:attrName>
                                        </p:attrNameLst>
                                      </p:cBhvr>
                                      <p:tavLst>
                                        <p:tav tm="100000">
                                          <p:val>
                                            <p:strVal val="#ppt_x"/>
                                          </p:val>
                                        </p:tav>
                                        <p:tav tm="100000">
                                          <p:val>
                                            <p:strVal val="#ppt_x"/>
                                          </p:val>
                                        </p:tav>
                                      </p:tavLst>
                                    </p:anim>
                                    <p:anim calcmode="lin" valueType="num">
                                      <p:cBhvr>
                                        <p:cTn id="77" dur="1000" fill="hold"/>
                                        <p:tgtEl>
                                          <p:spTgt spid="8203"/>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465279AF-443B-4622-A0D2-D1988AE80C9E}" type="slidenum">
              <a:rPr lang="ru-RU" altLang="ru-RU" sz="1400">
                <a:solidFill>
                  <a:srgbClr val="000000"/>
                </a:solidFill>
              </a:rPr>
              <a:pPr algn="r" eaLnBrk="1" hangingPunct="1">
                <a:buSzPct val="100000"/>
              </a:pPr>
              <a:t>4</a:t>
            </a:fld>
            <a:endParaRPr lang="ru-RU" altLang="ru-RU" sz="1400">
              <a:solidFill>
                <a:srgbClr val="00000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8" y="4462463"/>
            <a:ext cx="1951037"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7" name="Text Box 3"/>
          <p:cNvSpPr txBox="1">
            <a:spLocks noChangeArrowheads="1"/>
          </p:cNvSpPr>
          <p:nvPr/>
        </p:nvSpPr>
        <p:spPr bwMode="auto">
          <a:xfrm>
            <a:off x="495300" y="255588"/>
            <a:ext cx="891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latin typeface="Bookman Old Style" panose="02050604050505020204" pitchFamily="18" charset="0"/>
              </a:rPr>
              <a:t>Основы составления проекта бюджета поселения</a:t>
            </a:r>
          </a:p>
        </p:txBody>
      </p:sp>
      <p:sp>
        <p:nvSpPr>
          <p:cNvPr id="11268" name="Line 4"/>
          <p:cNvSpPr>
            <a:spLocks noChangeShapeType="1"/>
          </p:cNvSpPr>
          <p:nvPr/>
        </p:nvSpPr>
        <p:spPr bwMode="auto">
          <a:xfrm>
            <a:off x="350838" y="765175"/>
            <a:ext cx="9204325" cy="158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1269" name="Rectangle 5"/>
          <p:cNvSpPr>
            <a:spLocks noChangeArrowheads="1"/>
          </p:cNvSpPr>
          <p:nvPr/>
        </p:nvSpPr>
        <p:spPr bwMode="auto">
          <a:xfrm>
            <a:off x="866775" y="3851275"/>
            <a:ext cx="8189913" cy="460375"/>
          </a:xfrm>
          <a:prstGeom prst="rect">
            <a:avLst/>
          </a:prstGeom>
          <a:solidFill>
            <a:srgbClr val="CCFFCC"/>
          </a:solidFill>
          <a:ln w="9360">
            <a:solidFill>
              <a:srgbClr val="00FF00"/>
            </a:solidFill>
            <a:miter lim="800000"/>
            <a:headEnd/>
            <a:tailEnd/>
          </a:ln>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Составление проекта бюджета поселения</a:t>
            </a:r>
          </a:p>
        </p:txBody>
      </p:sp>
      <p:sp>
        <p:nvSpPr>
          <p:cNvPr id="11270" name="AutoShape 6"/>
          <p:cNvSpPr>
            <a:spLocks noChangeArrowheads="1"/>
          </p:cNvSpPr>
          <p:nvPr/>
        </p:nvSpPr>
        <p:spPr bwMode="auto">
          <a:xfrm>
            <a:off x="895350" y="1196975"/>
            <a:ext cx="2401888" cy="2519363"/>
          </a:xfrm>
          <a:prstGeom prst="downArrowCallout">
            <a:avLst>
              <a:gd name="adj1" fmla="val 25000"/>
              <a:gd name="adj2" fmla="val 25000"/>
              <a:gd name="adj3" fmla="val 2241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Бюджетное послание Президента Российской Федерации</a:t>
            </a:r>
          </a:p>
        </p:txBody>
      </p:sp>
      <p:sp>
        <p:nvSpPr>
          <p:cNvPr id="11271" name="AutoShape 7"/>
          <p:cNvSpPr>
            <a:spLocks noChangeArrowheads="1"/>
          </p:cNvSpPr>
          <p:nvPr/>
        </p:nvSpPr>
        <p:spPr bwMode="auto">
          <a:xfrm>
            <a:off x="3586163" y="1196975"/>
            <a:ext cx="2663825" cy="2519363"/>
          </a:xfrm>
          <a:prstGeom prst="downArrowCallout">
            <a:avLst>
              <a:gd name="adj1" fmla="val 24994"/>
              <a:gd name="adj2" fmla="val 24994"/>
              <a:gd name="adj3" fmla="val 22435"/>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Прогноз социально-экономического развития муниципального образования сельское поселение Лаврентия на </a:t>
            </a:r>
            <a:r>
              <a:rPr lang="ru-RU" altLang="ru-RU" sz="1600" b="1" dirty="0" smtClean="0">
                <a:solidFill>
                  <a:srgbClr val="333399"/>
                </a:solidFill>
              </a:rPr>
              <a:t>2022-2024 </a:t>
            </a:r>
            <a:r>
              <a:rPr lang="ru-RU" altLang="ru-RU" sz="1600" b="1" dirty="0">
                <a:solidFill>
                  <a:srgbClr val="333399"/>
                </a:solidFill>
              </a:rPr>
              <a:t>годы </a:t>
            </a:r>
          </a:p>
        </p:txBody>
      </p:sp>
      <p:sp>
        <p:nvSpPr>
          <p:cNvPr id="11273" name="AutoShape 9"/>
          <p:cNvSpPr>
            <a:spLocks noChangeArrowheads="1"/>
          </p:cNvSpPr>
          <p:nvPr/>
        </p:nvSpPr>
        <p:spPr bwMode="auto">
          <a:xfrm>
            <a:off x="6681788" y="1196975"/>
            <a:ext cx="2520950" cy="2519363"/>
          </a:xfrm>
          <a:prstGeom prst="downArrowCallout">
            <a:avLst>
              <a:gd name="adj1" fmla="val 25006"/>
              <a:gd name="adj2" fmla="val 25002"/>
              <a:gd name="adj3" fmla="val 22431"/>
              <a:gd name="adj4" fmla="val 66667"/>
            </a:avLst>
          </a:prstGeom>
          <a:solidFill>
            <a:srgbClr val="FFFF99"/>
          </a:solidFill>
          <a:ln w="19080">
            <a:solidFill>
              <a:srgbClr val="FFFF00"/>
            </a:solidFill>
            <a:miter lim="800000"/>
            <a:headEnd/>
            <a:tailEnd/>
          </a:ln>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rPr>
              <a:t>Основные направления бюджетной и налоговой политики муниципального образования сельское поселение Лаврентия на </a:t>
            </a:r>
            <a:r>
              <a:rPr lang="ru-RU" altLang="ru-RU" sz="1600" b="1" dirty="0" smtClean="0">
                <a:solidFill>
                  <a:srgbClr val="333399"/>
                </a:solidFill>
              </a:rPr>
              <a:t>2022-2024 </a:t>
            </a:r>
            <a:r>
              <a:rPr lang="ru-RU" altLang="ru-RU" sz="1600" b="1" dirty="0">
                <a:solidFill>
                  <a:srgbClr val="333399"/>
                </a:solidFill>
              </a:rPr>
              <a:t>годы</a:t>
            </a:r>
          </a:p>
        </p:txBody>
      </p:sp>
      <p:pic>
        <p:nvPicPr>
          <p:cNvPr id="11274"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79700" y="4438650"/>
            <a:ext cx="20304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600" y="4451350"/>
            <a:ext cx="2063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6" name="Picture 1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50138" y="4438650"/>
            <a:ext cx="20288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1" fill="hold" nodeType="afterEffect">
                                  <p:stCondLst>
                                    <p:cond delay="0"/>
                                  </p:stCondLst>
                                  <p:childTnLst>
                                    <p:set>
                                      <p:cBhvr additive="repl">
                                        <p:cTn id="6" dur="1" fill="hold">
                                          <p:stCondLst>
                                            <p:cond delay="0"/>
                                          </p:stCondLst>
                                        </p:cTn>
                                        <p:tgtEl>
                                          <p:spTgt spid="11267"/>
                                        </p:tgtEl>
                                        <p:attrNameLst>
                                          <p:attrName>style.visibility</p:attrName>
                                        </p:attrNameLst>
                                      </p:cBhvr>
                                      <p:to>
                                        <p:strVal val="visible"/>
                                      </p:to>
                                    </p:set>
                                    <p:anim calcmode="lin" valueType="num">
                                      <p:cBhvr>
                                        <p:cTn id="7" dur="2000" fill="hold"/>
                                        <p:tgtEl>
                                          <p:spTgt spid="11267"/>
                                        </p:tgtEl>
                                        <p:attrNameLst>
                                          <p:attrName>ppt_x</p:attrName>
                                        </p:attrNameLst>
                                      </p:cBhvr>
                                      <p:tavLst>
                                        <p:tav tm="100000">
                                          <p:val>
                                            <p:strVal val="#ppt_x"/>
                                          </p:val>
                                        </p:tav>
                                        <p:tav tm="100000">
                                          <p:val>
                                            <p:strVal val="#ppt_x"/>
                                          </p:val>
                                        </p:tav>
                                      </p:tavLst>
                                    </p:anim>
                                    <p:anim calcmode="lin" valueType="num">
                                      <p:cBhvr>
                                        <p:cTn id="8" dur="2000" fill="hold"/>
                                        <p:tgtEl>
                                          <p:spTgt spid="11267"/>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1268"/>
                                        </p:tgtEl>
                                        <p:attrNameLst>
                                          <p:attrName>style.visibility</p:attrName>
                                        </p:attrNameLst>
                                      </p:cBhvr>
                                      <p:to>
                                        <p:strVal val="visible"/>
                                      </p:to>
                                    </p:set>
                                    <p:animEffect transition="in" filter="randombar(horizontal)">
                                      <p:cBhvr additive="repl">
                                        <p:cTn id="12" dur="500"/>
                                        <p:tgtEl>
                                          <p:spTgt spid="11268"/>
                                        </p:tgtEl>
                                      </p:cBhvr>
                                    </p:animEffect>
                                  </p:childTnLst>
                                </p:cTn>
                              </p:par>
                            </p:childTnLst>
                          </p:cTn>
                        </p:par>
                        <p:par>
                          <p:cTn id="13" fill="hold" nodeType="afterGroup">
                            <p:stCondLst>
                              <p:cond delay="2500"/>
                            </p:stCondLst>
                            <p:childTnLst>
                              <p:par>
                                <p:cTn id="14" presetID="22" presetClass="entr" presetSubtype="1" fill="hold" nodeType="afterEffect">
                                  <p:stCondLst>
                                    <p:cond delay="0"/>
                                  </p:stCondLst>
                                  <p:childTnLst>
                                    <p:set>
                                      <p:cBhvr additive="repl">
                                        <p:cTn id="15" dur="1" fill="hold">
                                          <p:stCondLst>
                                            <p:cond delay="0"/>
                                          </p:stCondLst>
                                        </p:cTn>
                                        <p:tgtEl>
                                          <p:spTgt spid="11270"/>
                                        </p:tgtEl>
                                        <p:attrNameLst>
                                          <p:attrName>style.visibility</p:attrName>
                                        </p:attrNameLst>
                                      </p:cBhvr>
                                      <p:to>
                                        <p:strVal val="visible"/>
                                      </p:to>
                                    </p:set>
                                    <p:animEffect transition="in" filter="wipe(up)">
                                      <p:cBhvr additive="repl">
                                        <p:cTn id="16" dur="2000"/>
                                        <p:tgtEl>
                                          <p:spTgt spid="11270"/>
                                        </p:tgtEl>
                                      </p:cBhvr>
                                    </p:animEffect>
                                  </p:childTnLst>
                                </p:cTn>
                              </p:par>
                            </p:childTnLst>
                          </p:cTn>
                        </p:par>
                        <p:par>
                          <p:cTn id="17" fill="hold" nodeType="afterGroup">
                            <p:stCondLst>
                              <p:cond delay="4500"/>
                            </p:stCondLst>
                            <p:childTnLst>
                              <p:par>
                                <p:cTn id="18" presetID="22" presetClass="entr" presetSubtype="1" fill="hold" nodeType="afterEffect">
                                  <p:stCondLst>
                                    <p:cond delay="0"/>
                                  </p:stCondLst>
                                  <p:childTnLst>
                                    <p:set>
                                      <p:cBhvr additive="repl">
                                        <p:cTn id="19" dur="1" fill="hold">
                                          <p:stCondLst>
                                            <p:cond delay="0"/>
                                          </p:stCondLst>
                                        </p:cTn>
                                        <p:tgtEl>
                                          <p:spTgt spid="11271"/>
                                        </p:tgtEl>
                                        <p:attrNameLst>
                                          <p:attrName>style.visibility</p:attrName>
                                        </p:attrNameLst>
                                      </p:cBhvr>
                                      <p:to>
                                        <p:strVal val="visible"/>
                                      </p:to>
                                    </p:set>
                                    <p:animEffect transition="in" filter="wipe(up)">
                                      <p:cBhvr additive="repl">
                                        <p:cTn id="20" dur="2000"/>
                                        <p:tgtEl>
                                          <p:spTgt spid="11271"/>
                                        </p:tgtEl>
                                      </p:cBhvr>
                                    </p:animEffect>
                                  </p:childTnLst>
                                </p:cTn>
                              </p:par>
                            </p:childTnLst>
                          </p:cTn>
                        </p:par>
                        <p:par>
                          <p:cTn id="21" fill="hold" nodeType="afterGroup">
                            <p:stCondLst>
                              <p:cond delay="6500"/>
                            </p:stCondLst>
                            <p:childTnLst>
                              <p:par>
                                <p:cTn id="22" presetID="22" presetClass="entr" presetSubtype="1" fill="hold" nodeType="afterEffect">
                                  <p:stCondLst>
                                    <p:cond delay="0"/>
                                  </p:stCondLst>
                                  <p:childTnLst>
                                    <p:set>
                                      <p:cBhvr additive="repl">
                                        <p:cTn id="23" dur="1" fill="hold">
                                          <p:stCondLst>
                                            <p:cond delay="0"/>
                                          </p:stCondLst>
                                        </p:cTn>
                                        <p:tgtEl>
                                          <p:spTgt spid="11273"/>
                                        </p:tgtEl>
                                        <p:attrNameLst>
                                          <p:attrName>style.visibility</p:attrName>
                                        </p:attrNameLst>
                                      </p:cBhvr>
                                      <p:to>
                                        <p:strVal val="visible"/>
                                      </p:to>
                                    </p:set>
                                    <p:animEffect transition="in" filter="wipe(up)">
                                      <p:cBhvr additive="repl">
                                        <p:cTn id="24" dur="2000"/>
                                        <p:tgtEl>
                                          <p:spTgt spid="11273"/>
                                        </p:tgtEl>
                                      </p:cBhvr>
                                    </p:animEffect>
                                  </p:childTnLst>
                                </p:cTn>
                              </p:par>
                            </p:childTnLst>
                          </p:cTn>
                        </p:par>
                        <p:par>
                          <p:cTn id="25" fill="hold" nodeType="afterGroup">
                            <p:stCondLst>
                              <p:cond delay="8500"/>
                            </p:stCondLst>
                            <p:childTnLst>
                              <p:par>
                                <p:cTn id="26" presetID="22" presetClass="entr" presetSubtype="1" fill="hold" nodeType="afterEffect">
                                  <p:stCondLst>
                                    <p:cond delay="0"/>
                                  </p:stCondLst>
                                  <p:childTnLst>
                                    <p:set>
                                      <p:cBhvr additive="repl">
                                        <p:cTn id="27" dur="1" fill="hold">
                                          <p:stCondLst>
                                            <p:cond delay="0"/>
                                          </p:stCondLst>
                                        </p:cTn>
                                        <p:tgtEl>
                                          <p:spTgt spid="11269"/>
                                        </p:tgtEl>
                                        <p:attrNameLst>
                                          <p:attrName>style.visibility</p:attrName>
                                        </p:attrNameLst>
                                      </p:cBhvr>
                                      <p:to>
                                        <p:strVal val="visible"/>
                                      </p:to>
                                    </p:set>
                                    <p:animEffect transition="in" filter="wipe(up)">
                                      <p:cBhvr additive="repl">
                                        <p:cTn id="28" dur="2000"/>
                                        <p:tgtEl>
                                          <p:spTgt spid="11269"/>
                                        </p:tgtEl>
                                      </p:cBhvr>
                                    </p:animEffect>
                                  </p:childTnLst>
                                </p:cTn>
                              </p:par>
                              <p:par>
                                <p:cTn id="29" presetID="22" presetClass="entr" presetSubtype="1" fill="hold" nodeType="withEffect">
                                  <p:stCondLst>
                                    <p:cond delay="0"/>
                                  </p:stCondLst>
                                  <p:childTnLst>
                                    <p:set>
                                      <p:cBhvr additive="repl">
                                        <p:cTn id="30" dur="1" fill="hold">
                                          <p:stCondLst>
                                            <p:cond delay="0"/>
                                          </p:stCondLst>
                                        </p:cTn>
                                        <p:tgtEl>
                                          <p:spTgt spid="11266"/>
                                        </p:tgtEl>
                                        <p:attrNameLst>
                                          <p:attrName>style.visibility</p:attrName>
                                        </p:attrNameLst>
                                      </p:cBhvr>
                                      <p:to>
                                        <p:strVal val="visible"/>
                                      </p:to>
                                    </p:set>
                                    <p:animEffect transition="in" filter="wipe(up)">
                                      <p:cBhvr additive="repl">
                                        <p:cTn id="31" dur="2000"/>
                                        <p:tgtEl>
                                          <p:spTgt spid="11266"/>
                                        </p:tgtEl>
                                      </p:cBhvr>
                                    </p:animEffect>
                                  </p:childTnLst>
                                </p:cTn>
                              </p:par>
                              <p:par>
                                <p:cTn id="32" presetID="22" presetClass="entr" presetSubtype="1" fill="hold" nodeType="withEffect">
                                  <p:stCondLst>
                                    <p:cond delay="0"/>
                                  </p:stCondLst>
                                  <p:childTnLst>
                                    <p:set>
                                      <p:cBhvr additive="repl">
                                        <p:cTn id="33" dur="1" fill="hold">
                                          <p:stCondLst>
                                            <p:cond delay="0"/>
                                          </p:stCondLst>
                                        </p:cTn>
                                        <p:tgtEl>
                                          <p:spTgt spid="11274"/>
                                        </p:tgtEl>
                                        <p:attrNameLst>
                                          <p:attrName>style.visibility</p:attrName>
                                        </p:attrNameLst>
                                      </p:cBhvr>
                                      <p:to>
                                        <p:strVal val="visible"/>
                                      </p:to>
                                    </p:set>
                                    <p:animEffect transition="in" filter="wipe(up)">
                                      <p:cBhvr additive="repl">
                                        <p:cTn id="34" dur="2000"/>
                                        <p:tgtEl>
                                          <p:spTgt spid="11274"/>
                                        </p:tgtEl>
                                      </p:cBhvr>
                                    </p:animEffect>
                                  </p:childTnLst>
                                </p:cTn>
                              </p:par>
                              <p:par>
                                <p:cTn id="35" presetID="22" presetClass="entr" presetSubtype="1" fill="hold" nodeType="withEffect">
                                  <p:stCondLst>
                                    <p:cond delay="0"/>
                                  </p:stCondLst>
                                  <p:childTnLst>
                                    <p:set>
                                      <p:cBhvr additive="repl">
                                        <p:cTn id="36" dur="1" fill="hold">
                                          <p:stCondLst>
                                            <p:cond delay="0"/>
                                          </p:stCondLst>
                                        </p:cTn>
                                        <p:tgtEl>
                                          <p:spTgt spid="11275"/>
                                        </p:tgtEl>
                                        <p:attrNameLst>
                                          <p:attrName>style.visibility</p:attrName>
                                        </p:attrNameLst>
                                      </p:cBhvr>
                                      <p:to>
                                        <p:strVal val="visible"/>
                                      </p:to>
                                    </p:set>
                                    <p:animEffect transition="in" filter="wipe(up)">
                                      <p:cBhvr additive="repl">
                                        <p:cTn id="37" dur="2000"/>
                                        <p:tgtEl>
                                          <p:spTgt spid="11275"/>
                                        </p:tgtEl>
                                      </p:cBhvr>
                                    </p:animEffect>
                                  </p:childTnLst>
                                </p:cTn>
                              </p:par>
                              <p:par>
                                <p:cTn id="38" presetID="22" presetClass="entr" presetSubtype="1" fill="hold" nodeType="withEffect">
                                  <p:stCondLst>
                                    <p:cond delay="0"/>
                                  </p:stCondLst>
                                  <p:childTnLst>
                                    <p:set>
                                      <p:cBhvr additive="repl">
                                        <p:cTn id="39" dur="1" fill="hold">
                                          <p:stCondLst>
                                            <p:cond delay="0"/>
                                          </p:stCondLst>
                                        </p:cTn>
                                        <p:tgtEl>
                                          <p:spTgt spid="11276"/>
                                        </p:tgtEl>
                                        <p:attrNameLst>
                                          <p:attrName>style.visibility</p:attrName>
                                        </p:attrNameLst>
                                      </p:cBhvr>
                                      <p:to>
                                        <p:strVal val="visible"/>
                                      </p:to>
                                    </p:set>
                                    <p:animEffect transition="in" filter="wipe(up)">
                                      <p:cBhvr additive="repl">
                                        <p:cTn id="40"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B284EFF-6AFF-4FCA-86A3-326AC7FEFCD7}" type="slidenum">
              <a:rPr lang="ru-RU" altLang="ru-RU" sz="1400">
                <a:solidFill>
                  <a:srgbClr val="000000"/>
                </a:solidFill>
              </a:rPr>
              <a:pPr algn="r" eaLnBrk="1" hangingPunct="1">
                <a:buSzPct val="100000"/>
              </a:pPr>
              <a:t>5</a:t>
            </a:fld>
            <a:endParaRPr lang="ru-RU" altLang="ru-RU" sz="1400">
              <a:solidFill>
                <a:srgbClr val="000000"/>
              </a:solidFill>
            </a:endParaRPr>
          </a:p>
        </p:txBody>
      </p:sp>
      <p:sp>
        <p:nvSpPr>
          <p:cNvPr id="12290" name="Text Box 2"/>
          <p:cNvSpPr txBox="1">
            <a:spLocks noChangeArrowheads="1"/>
          </p:cNvSpPr>
          <p:nvPr/>
        </p:nvSpPr>
        <p:spPr bwMode="auto">
          <a:xfrm>
            <a:off x="495300" y="260350"/>
            <a:ext cx="891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800" b="1">
                <a:solidFill>
                  <a:srgbClr val="333399"/>
                </a:solidFill>
                <a:latin typeface="Bookman Old Style" panose="02050604050505020204" pitchFamily="18" charset="0"/>
              </a:rPr>
              <a:t>Бюджетный процесс</a:t>
            </a:r>
          </a:p>
        </p:txBody>
      </p:sp>
      <p:sp>
        <p:nvSpPr>
          <p:cNvPr id="12291" name="Text Box 3"/>
          <p:cNvSpPr txBox="1">
            <a:spLocks noChangeArrowheads="1"/>
          </p:cNvSpPr>
          <p:nvPr/>
        </p:nvSpPr>
        <p:spPr bwMode="auto">
          <a:xfrm>
            <a:off x="428625" y="981075"/>
            <a:ext cx="91265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indent="3603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569913" algn="l"/>
                <a:tab pos="1484313" algn="l"/>
                <a:tab pos="2398713" algn="l"/>
                <a:tab pos="3313113" algn="l"/>
                <a:tab pos="4227513" algn="l"/>
                <a:tab pos="5141913" algn="l"/>
                <a:tab pos="6056313" algn="l"/>
                <a:tab pos="6970713" algn="l"/>
                <a:tab pos="7885113" algn="l"/>
                <a:tab pos="8799513" algn="l"/>
                <a:tab pos="9713913" algn="l"/>
              </a:tabLst>
              <a:defRPr>
                <a:solidFill>
                  <a:schemeClr val="bg1"/>
                </a:solidFill>
                <a:latin typeface="Times New Roman" panose="02020603050405020304" pitchFamily="18" charset="0"/>
                <a:ea typeface="SimSun" panose="02010600030101010101" pitchFamily="2" charset="-122"/>
              </a:defRPr>
            </a:lvl9pPr>
          </a:lstStyle>
          <a:p>
            <a:pPr algn="just" eaLnBrk="1" hangingPunct="1">
              <a:lnSpc>
                <a:spcPct val="80000"/>
              </a:lnSpc>
              <a:spcBef>
                <a:spcPts val="400"/>
              </a:spcBef>
              <a:buSzPct val="100000"/>
            </a:pPr>
            <a:r>
              <a:rPr lang="ru-RU" altLang="ru-RU" sz="1600" b="1">
                <a:solidFill>
                  <a:srgbClr val="333399"/>
                </a:solidFill>
              </a:rPr>
              <a:t>Представляет собой деятельность по составлению проекта бюджета, его рассмотрению, утверждению, исполнению, составлению отчета об исполнении и его утверждению.</a:t>
            </a:r>
          </a:p>
        </p:txBody>
      </p:sp>
      <p:sp>
        <p:nvSpPr>
          <p:cNvPr id="12292" name="Rectangle 4"/>
          <p:cNvSpPr>
            <a:spLocks noChangeArrowheads="1"/>
          </p:cNvSpPr>
          <p:nvPr/>
        </p:nvSpPr>
        <p:spPr bwMode="auto">
          <a:xfrm>
            <a:off x="2457450" y="1700213"/>
            <a:ext cx="5072063" cy="360362"/>
          </a:xfrm>
          <a:prstGeom prst="rect">
            <a:avLst/>
          </a:prstGeom>
          <a:solidFill>
            <a:srgbClr val="99CCFF"/>
          </a:solidFill>
          <a:ln w="15840">
            <a:solidFill>
              <a:srgbClr val="3366FF"/>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СТАДИИ БЮДЖЕТНОГО ПРОЦЕССА</a:t>
            </a:r>
          </a:p>
        </p:txBody>
      </p:sp>
      <p:sp>
        <p:nvSpPr>
          <p:cNvPr id="12293" name="Rectangle 5"/>
          <p:cNvSpPr>
            <a:spLocks noChangeArrowheads="1"/>
          </p:cNvSpPr>
          <p:nvPr/>
        </p:nvSpPr>
        <p:spPr bwMode="auto">
          <a:xfrm>
            <a:off x="508000" y="2852738"/>
            <a:ext cx="148113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1. Разработка проекта бюджета</a:t>
            </a:r>
          </a:p>
        </p:txBody>
      </p:sp>
      <p:sp>
        <p:nvSpPr>
          <p:cNvPr id="12294" name="Rectangle 6"/>
          <p:cNvSpPr>
            <a:spLocks noChangeArrowheads="1"/>
          </p:cNvSpPr>
          <p:nvPr/>
        </p:nvSpPr>
        <p:spPr bwMode="auto">
          <a:xfrm>
            <a:off x="2222500" y="2852738"/>
            <a:ext cx="1636713"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2. Рассмотрение проекта бюджета</a:t>
            </a:r>
          </a:p>
        </p:txBody>
      </p:sp>
      <p:sp>
        <p:nvSpPr>
          <p:cNvPr id="12295" name="Rectangle 7"/>
          <p:cNvSpPr>
            <a:spLocks noChangeArrowheads="1"/>
          </p:cNvSpPr>
          <p:nvPr/>
        </p:nvSpPr>
        <p:spPr bwMode="auto">
          <a:xfrm>
            <a:off x="4094163" y="2852738"/>
            <a:ext cx="1639887"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3. Утверждение проекта бюджета</a:t>
            </a:r>
          </a:p>
        </p:txBody>
      </p:sp>
      <p:sp>
        <p:nvSpPr>
          <p:cNvPr id="12296" name="Rectangle 8"/>
          <p:cNvSpPr>
            <a:spLocks noChangeArrowheads="1"/>
          </p:cNvSpPr>
          <p:nvPr/>
        </p:nvSpPr>
        <p:spPr bwMode="auto">
          <a:xfrm>
            <a:off x="5967413" y="2852738"/>
            <a:ext cx="1482725"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4. Исполнение бюджета</a:t>
            </a:r>
          </a:p>
        </p:txBody>
      </p:sp>
      <p:sp>
        <p:nvSpPr>
          <p:cNvPr id="12297" name="Rectangle 9"/>
          <p:cNvSpPr>
            <a:spLocks noChangeArrowheads="1"/>
          </p:cNvSpPr>
          <p:nvPr/>
        </p:nvSpPr>
        <p:spPr bwMode="auto">
          <a:xfrm>
            <a:off x="7683500" y="2852738"/>
            <a:ext cx="1639888" cy="1439862"/>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a:solidFill>
                  <a:srgbClr val="333399"/>
                </a:solidFill>
              </a:rPr>
              <a:t>5. Рассмотрение и утверждение отчета об исполнении бюджета</a:t>
            </a:r>
          </a:p>
        </p:txBody>
      </p:sp>
      <p:sp>
        <p:nvSpPr>
          <p:cNvPr id="12298" name="Line 10"/>
          <p:cNvSpPr>
            <a:spLocks noChangeShapeType="1"/>
          </p:cNvSpPr>
          <p:nvPr/>
        </p:nvSpPr>
        <p:spPr bwMode="auto">
          <a:xfrm>
            <a:off x="4953000" y="2060575"/>
            <a:ext cx="1588" cy="431800"/>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299" name="Line 11"/>
          <p:cNvSpPr>
            <a:spLocks noChangeShapeType="1"/>
          </p:cNvSpPr>
          <p:nvPr/>
        </p:nvSpPr>
        <p:spPr bwMode="auto">
          <a:xfrm>
            <a:off x="1052513" y="2492375"/>
            <a:ext cx="7489825"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0" name="Line 12"/>
          <p:cNvSpPr>
            <a:spLocks noChangeShapeType="1"/>
          </p:cNvSpPr>
          <p:nvPr/>
        </p:nvSpPr>
        <p:spPr bwMode="auto">
          <a:xfrm>
            <a:off x="1052513"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1" name="Line 13"/>
          <p:cNvSpPr>
            <a:spLocks noChangeShapeType="1"/>
          </p:cNvSpPr>
          <p:nvPr/>
        </p:nvSpPr>
        <p:spPr bwMode="auto">
          <a:xfrm>
            <a:off x="307975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2" name="Line 14"/>
          <p:cNvSpPr>
            <a:spLocks noChangeShapeType="1"/>
          </p:cNvSpPr>
          <p:nvPr/>
        </p:nvSpPr>
        <p:spPr bwMode="auto">
          <a:xfrm>
            <a:off x="4953000" y="2492375"/>
            <a:ext cx="1588"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3" name="Line 15"/>
          <p:cNvSpPr>
            <a:spLocks noChangeShapeType="1"/>
          </p:cNvSpPr>
          <p:nvPr/>
        </p:nvSpPr>
        <p:spPr bwMode="auto">
          <a:xfrm>
            <a:off x="666908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4" name="Line 16"/>
          <p:cNvSpPr>
            <a:spLocks noChangeShapeType="1"/>
          </p:cNvSpPr>
          <p:nvPr/>
        </p:nvSpPr>
        <p:spPr bwMode="auto">
          <a:xfrm>
            <a:off x="8542338" y="2492375"/>
            <a:ext cx="1587" cy="358775"/>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5" name="Line 17"/>
          <p:cNvSpPr>
            <a:spLocks noChangeShapeType="1"/>
          </p:cNvSpPr>
          <p:nvPr/>
        </p:nvSpPr>
        <p:spPr bwMode="auto">
          <a:xfrm>
            <a:off x="5888038" y="4724400"/>
            <a:ext cx="163988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06" name="Line 18"/>
          <p:cNvSpPr>
            <a:spLocks noChangeShapeType="1"/>
          </p:cNvSpPr>
          <p:nvPr/>
        </p:nvSpPr>
        <p:spPr bwMode="auto">
          <a:xfrm flipV="1">
            <a:off x="5888038" y="4364038"/>
            <a:ext cx="1587"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7" name="Line 19"/>
          <p:cNvSpPr>
            <a:spLocks noChangeShapeType="1"/>
          </p:cNvSpPr>
          <p:nvPr/>
        </p:nvSpPr>
        <p:spPr bwMode="auto">
          <a:xfrm flipV="1">
            <a:off x="7527925" y="4364038"/>
            <a:ext cx="1588" cy="363537"/>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08" name="Rectangle 20"/>
          <p:cNvSpPr>
            <a:spLocks noChangeArrowheads="1"/>
          </p:cNvSpPr>
          <p:nvPr/>
        </p:nvSpPr>
        <p:spPr bwMode="auto">
          <a:xfrm>
            <a:off x="5734050" y="4797425"/>
            <a:ext cx="2027238" cy="287338"/>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год</a:t>
            </a:r>
          </a:p>
        </p:txBody>
      </p:sp>
      <p:sp>
        <p:nvSpPr>
          <p:cNvPr id="12309" name="Line 21"/>
          <p:cNvSpPr>
            <a:spLocks noChangeShapeType="1"/>
          </p:cNvSpPr>
          <p:nvPr/>
        </p:nvSpPr>
        <p:spPr bwMode="auto">
          <a:xfrm>
            <a:off x="350838" y="5734050"/>
            <a:ext cx="9126537" cy="1588"/>
          </a:xfrm>
          <a:prstGeom prst="line">
            <a:avLst/>
          </a:prstGeom>
          <a:noFill/>
          <a:ln w="15840">
            <a:solidFill>
              <a:srgbClr val="3366FF"/>
            </a:solidFill>
            <a:miter lim="800000"/>
            <a:headEnd/>
            <a:tailEnd/>
          </a:ln>
          <a:extLst>
            <a:ext uri="{909E8E84-426E-40DD-AFC4-6F175D3DCCD1}">
              <a14:hiddenFill xmlns:a14="http://schemas.microsoft.com/office/drawing/2010/main">
                <a:noFill/>
              </a14:hiddenFill>
            </a:ext>
          </a:extLst>
        </p:spPr>
        <p:txBody>
          <a:bodyPr/>
          <a:lstStyle/>
          <a:p>
            <a:endParaRPr lang="ru-RU"/>
          </a:p>
        </p:txBody>
      </p:sp>
      <p:sp>
        <p:nvSpPr>
          <p:cNvPr id="12310" name="Line 22"/>
          <p:cNvSpPr>
            <a:spLocks noChangeShapeType="1"/>
          </p:cNvSpPr>
          <p:nvPr/>
        </p:nvSpPr>
        <p:spPr bwMode="auto">
          <a:xfrm flipV="1">
            <a:off x="350838" y="5372100"/>
            <a:ext cx="1587"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1" name="Line 23"/>
          <p:cNvSpPr>
            <a:spLocks noChangeShapeType="1"/>
          </p:cNvSpPr>
          <p:nvPr/>
        </p:nvSpPr>
        <p:spPr bwMode="auto">
          <a:xfrm flipV="1">
            <a:off x="9477375" y="5372100"/>
            <a:ext cx="1588" cy="363538"/>
          </a:xfrm>
          <a:prstGeom prst="line">
            <a:avLst/>
          </a:prstGeom>
          <a:noFill/>
          <a:ln w="15840">
            <a:solidFill>
              <a:srgbClr val="3366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2312" name="Rectangle 24"/>
          <p:cNvSpPr>
            <a:spLocks noChangeArrowheads="1"/>
          </p:cNvSpPr>
          <p:nvPr/>
        </p:nvSpPr>
        <p:spPr bwMode="auto">
          <a:xfrm>
            <a:off x="3236913" y="5300663"/>
            <a:ext cx="2027237" cy="287337"/>
          </a:xfrm>
          <a:prstGeom prst="rect">
            <a:avLst/>
          </a:prstGeom>
          <a:solidFill>
            <a:srgbClr val="FFCCFF"/>
          </a:solidFill>
          <a:ln w="15840">
            <a:solidFill>
              <a:srgbClr val="FF99FF"/>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400" b="1" i="1">
                <a:solidFill>
                  <a:srgbClr val="333399"/>
                </a:solidFill>
              </a:rPr>
              <a:t>Бюджетный период</a:t>
            </a:r>
          </a:p>
        </p:txBody>
      </p:sp>
      <p:sp>
        <p:nvSpPr>
          <p:cNvPr id="12313" name="Line 25"/>
          <p:cNvSpPr>
            <a:spLocks noChangeShapeType="1"/>
          </p:cNvSpPr>
          <p:nvPr/>
        </p:nvSpPr>
        <p:spPr bwMode="auto">
          <a:xfrm>
            <a:off x="350838" y="836613"/>
            <a:ext cx="9204325" cy="1587"/>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ppt_x</p:attrName>
                                        </p:attrNameLst>
                                      </p:cBhvr>
                                      <p:tavLst>
                                        <p:tav tm="100000">
                                          <p:val>
                                            <p:strVal val="#ppt_x"/>
                                          </p:val>
                                        </p:tav>
                                        <p:tav tm="100000">
                                          <p:val>
                                            <p:strVal val="#ppt_x"/>
                                          </p:val>
                                        </p:tav>
                                      </p:tavLst>
                                    </p:anim>
                                    <p:anim calcmode="lin" valueType="num">
                                      <p:cBhvr>
                                        <p:cTn id="8" dur="2000" fill="hold"/>
                                        <p:tgtEl>
                                          <p:spTgt spid="12290"/>
                                        </p:tgtEl>
                                        <p:attrNameLst>
                                          <p:attrName>ppt_y</p:attrName>
                                        </p:attrNameLst>
                                      </p:cBhvr>
                                      <p:tavLst>
                                        <p:tav tm="100000">
                                          <p:val>
                                            <p:strVal val="0-#ppt_h/2"/>
                                          </p:val>
                                        </p:tav>
                                        <p:tav tm="100000">
                                          <p:val>
                                            <p:strVal val="#ppt_y"/>
                                          </p:val>
                                        </p:tav>
                                      </p:tavLst>
                                    </p:anim>
                                  </p:childTnLst>
                                </p:cTn>
                              </p:par>
                            </p:childTnLst>
                          </p:cTn>
                        </p:par>
                        <p:par>
                          <p:cTn id="9" fill="hold" nodeType="afterGroup">
                            <p:stCondLst>
                              <p:cond delay="2000"/>
                            </p:stCondLst>
                            <p:childTnLst>
                              <p:par>
                                <p:cTn id="10" presetID="14" presetClass="entr" presetSubtype="10" fill="hold" nodeType="afterEffect">
                                  <p:stCondLst>
                                    <p:cond delay="0"/>
                                  </p:stCondLst>
                                  <p:childTnLst>
                                    <p:set>
                                      <p:cBhvr additive="repl">
                                        <p:cTn id="11" dur="1" fill="hold">
                                          <p:stCondLst>
                                            <p:cond delay="0"/>
                                          </p:stCondLst>
                                        </p:cTn>
                                        <p:tgtEl>
                                          <p:spTgt spid="12313"/>
                                        </p:tgtEl>
                                        <p:attrNameLst>
                                          <p:attrName>style.visibility</p:attrName>
                                        </p:attrNameLst>
                                      </p:cBhvr>
                                      <p:to>
                                        <p:strVal val="visible"/>
                                      </p:to>
                                    </p:set>
                                    <p:animEffect transition="in" filter="randombar(horizontal)">
                                      <p:cBhvr additive="repl">
                                        <p:cTn id="12" dur="500"/>
                                        <p:tgtEl>
                                          <p:spTgt spid="12313"/>
                                        </p:tgtEl>
                                      </p:cBhvr>
                                    </p:animEffect>
                                  </p:childTnLst>
                                </p:cTn>
                              </p:par>
                              <p:par>
                                <p:cTn id="13" presetID="22" presetClass="entr" presetSubtype="1" fill="hold" nodeType="withEffect">
                                  <p:stCondLst>
                                    <p:cond delay="0"/>
                                  </p:stCondLst>
                                  <p:childTnLst>
                                    <p:set>
                                      <p:cBhvr additive="repl">
                                        <p:cTn id="14" dur="1" fill="hold">
                                          <p:stCondLst>
                                            <p:cond delay="0"/>
                                          </p:stCondLst>
                                        </p:cTn>
                                        <p:tgtEl>
                                          <p:spTgt spid="12291">
                                            <p:txEl>
                                              <p:pRg st="0" end="0"/>
                                            </p:txEl>
                                          </p:spTgt>
                                        </p:tgtEl>
                                        <p:attrNameLst>
                                          <p:attrName>style.visibility</p:attrName>
                                        </p:attrNameLst>
                                      </p:cBhvr>
                                      <p:to>
                                        <p:strVal val="visible"/>
                                      </p:to>
                                    </p:set>
                                    <p:animEffect transition="in" filter="wipe(up)">
                                      <p:cBhvr additive="repl">
                                        <p:cTn id="15" dur="2000"/>
                                        <p:tgtEl>
                                          <p:spTgt spid="12291">
                                            <p:txEl>
                                              <p:pRg st="0" end="0"/>
                                            </p:txEl>
                                          </p:spTgt>
                                        </p:tgtEl>
                                      </p:cBhvr>
                                    </p:animEffect>
                                  </p:childTnLst>
                                </p:cTn>
                              </p:par>
                            </p:childTnLst>
                          </p:cTn>
                        </p:par>
                        <p:par>
                          <p:cTn id="16" fill="hold" nodeType="afterGroup">
                            <p:stCondLst>
                              <p:cond delay="4000"/>
                            </p:stCondLst>
                            <p:childTnLst>
                              <p:par>
                                <p:cTn id="17" presetID="22" presetClass="entr" presetSubtype="1" fill="hold" nodeType="afterEffect">
                                  <p:stCondLst>
                                    <p:cond delay="0"/>
                                  </p:stCondLst>
                                  <p:childTnLst>
                                    <p:set>
                                      <p:cBhvr additive="repl">
                                        <p:cTn id="18" dur="1" fill="hold">
                                          <p:stCondLst>
                                            <p:cond delay="0"/>
                                          </p:stCondLst>
                                        </p:cTn>
                                        <p:tgtEl>
                                          <p:spTgt spid="12292"/>
                                        </p:tgtEl>
                                        <p:attrNameLst>
                                          <p:attrName>style.visibility</p:attrName>
                                        </p:attrNameLst>
                                      </p:cBhvr>
                                      <p:to>
                                        <p:strVal val="visible"/>
                                      </p:to>
                                    </p:set>
                                    <p:animEffect transition="in" filter="wipe(up)">
                                      <p:cBhvr additive="repl">
                                        <p:cTn id="19" dur="2000"/>
                                        <p:tgtEl>
                                          <p:spTgt spid="12292"/>
                                        </p:tgtEl>
                                      </p:cBhvr>
                                    </p:animEffect>
                                  </p:childTnLst>
                                </p:cTn>
                              </p:par>
                            </p:childTnLst>
                          </p:cTn>
                        </p:par>
                        <p:par>
                          <p:cTn id="20" fill="hold" nodeType="afterGroup">
                            <p:stCondLst>
                              <p:cond delay="6000"/>
                            </p:stCondLst>
                            <p:childTnLst>
                              <p:par>
                                <p:cTn id="21" presetID="22" presetClass="entr" presetSubtype="1" fill="hold" nodeType="afterEffect">
                                  <p:stCondLst>
                                    <p:cond delay="0"/>
                                  </p:stCondLst>
                                  <p:childTnLst>
                                    <p:set>
                                      <p:cBhvr additive="repl">
                                        <p:cTn id="22" dur="1" fill="hold">
                                          <p:stCondLst>
                                            <p:cond delay="0"/>
                                          </p:stCondLst>
                                        </p:cTn>
                                        <p:tgtEl>
                                          <p:spTgt spid="12298"/>
                                        </p:tgtEl>
                                        <p:attrNameLst>
                                          <p:attrName>style.visibility</p:attrName>
                                        </p:attrNameLst>
                                      </p:cBhvr>
                                      <p:to>
                                        <p:strVal val="visible"/>
                                      </p:to>
                                    </p:set>
                                    <p:animEffect transition="in" filter="wipe(up)">
                                      <p:cBhvr additive="repl">
                                        <p:cTn id="23" dur="2000"/>
                                        <p:tgtEl>
                                          <p:spTgt spid="12298"/>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additive="repl">
                                        <p:cTn id="26" dur="1" fill="hold">
                                          <p:stCondLst>
                                            <p:cond delay="0"/>
                                          </p:stCondLst>
                                        </p:cTn>
                                        <p:tgtEl>
                                          <p:spTgt spid="12299"/>
                                        </p:tgtEl>
                                        <p:attrNameLst>
                                          <p:attrName>style.visibility</p:attrName>
                                        </p:attrNameLst>
                                      </p:cBhvr>
                                      <p:to>
                                        <p:strVal val="visible"/>
                                      </p:to>
                                    </p:set>
                                    <p:animEffect transition="in" filter="wipe(left)">
                                      <p:cBhvr additive="repl">
                                        <p:cTn id="27" dur="2000"/>
                                        <p:tgtEl>
                                          <p:spTgt spid="12299"/>
                                        </p:tgtEl>
                                      </p:cBhvr>
                                    </p:animEffect>
                                  </p:childTnLst>
                                </p:cTn>
                              </p:par>
                            </p:childTnLst>
                          </p:cTn>
                        </p:par>
                        <p:par>
                          <p:cTn id="28" fill="hold" nodeType="afterGroup">
                            <p:stCondLst>
                              <p:cond delay="10000"/>
                            </p:stCondLst>
                            <p:childTnLst>
                              <p:par>
                                <p:cTn id="29" presetID="22" presetClass="entr" presetSubtype="1" fill="hold" nodeType="afterEffect">
                                  <p:stCondLst>
                                    <p:cond delay="0"/>
                                  </p:stCondLst>
                                  <p:childTnLst>
                                    <p:set>
                                      <p:cBhvr additive="repl">
                                        <p:cTn id="30" dur="1" fill="hold">
                                          <p:stCondLst>
                                            <p:cond delay="0"/>
                                          </p:stCondLst>
                                        </p:cTn>
                                        <p:tgtEl>
                                          <p:spTgt spid="12300"/>
                                        </p:tgtEl>
                                        <p:attrNameLst>
                                          <p:attrName>style.visibility</p:attrName>
                                        </p:attrNameLst>
                                      </p:cBhvr>
                                      <p:to>
                                        <p:strVal val="visible"/>
                                      </p:to>
                                    </p:set>
                                    <p:animEffect transition="in" filter="wipe(up)">
                                      <p:cBhvr additive="repl">
                                        <p:cTn id="31" dur="2000"/>
                                        <p:tgtEl>
                                          <p:spTgt spid="12300"/>
                                        </p:tgtEl>
                                      </p:cBhvr>
                                    </p:animEffect>
                                  </p:childTnLst>
                                </p:cTn>
                              </p:par>
                            </p:childTnLst>
                          </p:cTn>
                        </p:par>
                        <p:par>
                          <p:cTn id="32" fill="hold" nodeType="afterGroup">
                            <p:stCondLst>
                              <p:cond delay="12000"/>
                            </p:stCondLst>
                            <p:childTnLst>
                              <p:par>
                                <p:cTn id="33" presetID="22" presetClass="entr" presetSubtype="1" fill="hold" nodeType="afterEffect">
                                  <p:stCondLst>
                                    <p:cond delay="0"/>
                                  </p:stCondLst>
                                  <p:childTnLst>
                                    <p:set>
                                      <p:cBhvr additive="repl">
                                        <p:cTn id="34" dur="1" fill="hold">
                                          <p:stCondLst>
                                            <p:cond delay="0"/>
                                          </p:stCondLst>
                                        </p:cTn>
                                        <p:tgtEl>
                                          <p:spTgt spid="12293"/>
                                        </p:tgtEl>
                                        <p:attrNameLst>
                                          <p:attrName>style.visibility</p:attrName>
                                        </p:attrNameLst>
                                      </p:cBhvr>
                                      <p:to>
                                        <p:strVal val="visible"/>
                                      </p:to>
                                    </p:set>
                                    <p:animEffect transition="in" filter="wipe(up)">
                                      <p:cBhvr additive="repl">
                                        <p:cTn id="35" dur="2000"/>
                                        <p:tgtEl>
                                          <p:spTgt spid="12293"/>
                                        </p:tgtEl>
                                      </p:cBhvr>
                                    </p:animEffect>
                                  </p:childTnLst>
                                </p:cTn>
                              </p:par>
                            </p:childTnLst>
                          </p:cTn>
                        </p:par>
                        <p:par>
                          <p:cTn id="36" fill="hold" nodeType="afterGroup">
                            <p:stCondLst>
                              <p:cond delay="14000"/>
                            </p:stCondLst>
                            <p:childTnLst>
                              <p:par>
                                <p:cTn id="37" presetID="22" presetClass="entr" presetSubtype="1" fill="hold" nodeType="afterEffect">
                                  <p:stCondLst>
                                    <p:cond delay="0"/>
                                  </p:stCondLst>
                                  <p:childTnLst>
                                    <p:set>
                                      <p:cBhvr additive="repl">
                                        <p:cTn id="38" dur="1" fill="hold">
                                          <p:stCondLst>
                                            <p:cond delay="0"/>
                                          </p:stCondLst>
                                        </p:cTn>
                                        <p:tgtEl>
                                          <p:spTgt spid="12301"/>
                                        </p:tgtEl>
                                        <p:attrNameLst>
                                          <p:attrName>style.visibility</p:attrName>
                                        </p:attrNameLst>
                                      </p:cBhvr>
                                      <p:to>
                                        <p:strVal val="visible"/>
                                      </p:to>
                                    </p:set>
                                    <p:animEffect transition="in" filter="wipe(up)">
                                      <p:cBhvr additive="repl">
                                        <p:cTn id="39" dur="2000"/>
                                        <p:tgtEl>
                                          <p:spTgt spid="12301"/>
                                        </p:tgtEl>
                                      </p:cBhvr>
                                    </p:animEffect>
                                  </p:childTnLst>
                                </p:cTn>
                              </p:par>
                            </p:childTnLst>
                          </p:cTn>
                        </p:par>
                        <p:par>
                          <p:cTn id="40" fill="hold" nodeType="afterGroup">
                            <p:stCondLst>
                              <p:cond delay="16000"/>
                            </p:stCondLst>
                            <p:childTnLst>
                              <p:par>
                                <p:cTn id="41" presetID="22" presetClass="entr" presetSubtype="1" fill="hold" nodeType="afterEffect">
                                  <p:stCondLst>
                                    <p:cond delay="0"/>
                                  </p:stCondLst>
                                  <p:childTnLst>
                                    <p:set>
                                      <p:cBhvr additive="repl">
                                        <p:cTn id="42" dur="1" fill="hold">
                                          <p:stCondLst>
                                            <p:cond delay="0"/>
                                          </p:stCondLst>
                                        </p:cTn>
                                        <p:tgtEl>
                                          <p:spTgt spid="12294"/>
                                        </p:tgtEl>
                                        <p:attrNameLst>
                                          <p:attrName>style.visibility</p:attrName>
                                        </p:attrNameLst>
                                      </p:cBhvr>
                                      <p:to>
                                        <p:strVal val="visible"/>
                                      </p:to>
                                    </p:set>
                                    <p:animEffect transition="in" filter="wipe(up)">
                                      <p:cBhvr additive="repl">
                                        <p:cTn id="43" dur="2000"/>
                                        <p:tgtEl>
                                          <p:spTgt spid="12294"/>
                                        </p:tgtEl>
                                      </p:cBhvr>
                                    </p:animEffect>
                                  </p:childTnLst>
                                </p:cTn>
                              </p:par>
                            </p:childTnLst>
                          </p:cTn>
                        </p:par>
                        <p:par>
                          <p:cTn id="44" fill="hold" nodeType="afterGroup">
                            <p:stCondLst>
                              <p:cond delay="18000"/>
                            </p:stCondLst>
                            <p:childTnLst>
                              <p:par>
                                <p:cTn id="45" presetID="22" presetClass="entr" presetSubtype="1" fill="hold" nodeType="afterEffect">
                                  <p:stCondLst>
                                    <p:cond delay="0"/>
                                  </p:stCondLst>
                                  <p:childTnLst>
                                    <p:set>
                                      <p:cBhvr additive="repl">
                                        <p:cTn id="46" dur="1" fill="hold">
                                          <p:stCondLst>
                                            <p:cond delay="0"/>
                                          </p:stCondLst>
                                        </p:cTn>
                                        <p:tgtEl>
                                          <p:spTgt spid="12302"/>
                                        </p:tgtEl>
                                        <p:attrNameLst>
                                          <p:attrName>style.visibility</p:attrName>
                                        </p:attrNameLst>
                                      </p:cBhvr>
                                      <p:to>
                                        <p:strVal val="visible"/>
                                      </p:to>
                                    </p:set>
                                    <p:animEffect transition="in" filter="wipe(up)">
                                      <p:cBhvr additive="repl">
                                        <p:cTn id="47" dur="2000"/>
                                        <p:tgtEl>
                                          <p:spTgt spid="12302"/>
                                        </p:tgtEl>
                                      </p:cBhvr>
                                    </p:animEffect>
                                  </p:childTnLst>
                                </p:cTn>
                              </p:par>
                            </p:childTnLst>
                          </p:cTn>
                        </p:par>
                        <p:par>
                          <p:cTn id="48" fill="hold" nodeType="afterGroup">
                            <p:stCondLst>
                              <p:cond delay="20000"/>
                            </p:stCondLst>
                            <p:childTnLst>
                              <p:par>
                                <p:cTn id="49" presetID="22" presetClass="entr" presetSubtype="1" fill="hold" nodeType="afterEffect">
                                  <p:stCondLst>
                                    <p:cond delay="0"/>
                                  </p:stCondLst>
                                  <p:childTnLst>
                                    <p:set>
                                      <p:cBhvr additive="repl">
                                        <p:cTn id="50" dur="1" fill="hold">
                                          <p:stCondLst>
                                            <p:cond delay="0"/>
                                          </p:stCondLst>
                                        </p:cTn>
                                        <p:tgtEl>
                                          <p:spTgt spid="12295"/>
                                        </p:tgtEl>
                                        <p:attrNameLst>
                                          <p:attrName>style.visibility</p:attrName>
                                        </p:attrNameLst>
                                      </p:cBhvr>
                                      <p:to>
                                        <p:strVal val="visible"/>
                                      </p:to>
                                    </p:set>
                                    <p:animEffect transition="in" filter="wipe(up)">
                                      <p:cBhvr additive="repl">
                                        <p:cTn id="51" dur="2000"/>
                                        <p:tgtEl>
                                          <p:spTgt spid="12295"/>
                                        </p:tgtEl>
                                      </p:cBhvr>
                                    </p:animEffect>
                                  </p:childTnLst>
                                </p:cTn>
                              </p:par>
                            </p:childTnLst>
                          </p:cTn>
                        </p:par>
                        <p:par>
                          <p:cTn id="52" fill="hold" nodeType="afterGroup">
                            <p:stCondLst>
                              <p:cond delay="22000"/>
                            </p:stCondLst>
                            <p:childTnLst>
                              <p:par>
                                <p:cTn id="53" presetID="22" presetClass="entr" presetSubtype="1" fill="hold" nodeType="afterEffect">
                                  <p:stCondLst>
                                    <p:cond delay="0"/>
                                  </p:stCondLst>
                                  <p:childTnLst>
                                    <p:set>
                                      <p:cBhvr additive="repl">
                                        <p:cTn id="54" dur="1" fill="hold">
                                          <p:stCondLst>
                                            <p:cond delay="0"/>
                                          </p:stCondLst>
                                        </p:cTn>
                                        <p:tgtEl>
                                          <p:spTgt spid="12303"/>
                                        </p:tgtEl>
                                        <p:attrNameLst>
                                          <p:attrName>style.visibility</p:attrName>
                                        </p:attrNameLst>
                                      </p:cBhvr>
                                      <p:to>
                                        <p:strVal val="visible"/>
                                      </p:to>
                                    </p:set>
                                    <p:animEffect transition="in" filter="wipe(up)">
                                      <p:cBhvr additive="repl">
                                        <p:cTn id="55" dur="2000"/>
                                        <p:tgtEl>
                                          <p:spTgt spid="12303"/>
                                        </p:tgtEl>
                                      </p:cBhvr>
                                    </p:animEffect>
                                  </p:childTnLst>
                                </p:cTn>
                              </p:par>
                            </p:childTnLst>
                          </p:cTn>
                        </p:par>
                        <p:par>
                          <p:cTn id="56" fill="hold" nodeType="afterGroup">
                            <p:stCondLst>
                              <p:cond delay="24000"/>
                            </p:stCondLst>
                            <p:childTnLst>
                              <p:par>
                                <p:cTn id="57" presetID="22" presetClass="entr" presetSubtype="1" fill="hold" nodeType="afterEffect">
                                  <p:stCondLst>
                                    <p:cond delay="0"/>
                                  </p:stCondLst>
                                  <p:childTnLst>
                                    <p:set>
                                      <p:cBhvr additive="repl">
                                        <p:cTn id="58" dur="1" fill="hold">
                                          <p:stCondLst>
                                            <p:cond delay="0"/>
                                          </p:stCondLst>
                                        </p:cTn>
                                        <p:tgtEl>
                                          <p:spTgt spid="12296"/>
                                        </p:tgtEl>
                                        <p:attrNameLst>
                                          <p:attrName>style.visibility</p:attrName>
                                        </p:attrNameLst>
                                      </p:cBhvr>
                                      <p:to>
                                        <p:strVal val="visible"/>
                                      </p:to>
                                    </p:set>
                                    <p:animEffect transition="in" filter="wipe(up)">
                                      <p:cBhvr additive="repl">
                                        <p:cTn id="59" dur="2000"/>
                                        <p:tgtEl>
                                          <p:spTgt spid="12296"/>
                                        </p:tgtEl>
                                      </p:cBhvr>
                                    </p:animEffect>
                                  </p:childTnLst>
                                </p:cTn>
                              </p:par>
                            </p:childTnLst>
                          </p:cTn>
                        </p:par>
                        <p:par>
                          <p:cTn id="60" fill="hold" nodeType="afterGroup">
                            <p:stCondLst>
                              <p:cond delay="26000"/>
                            </p:stCondLst>
                            <p:childTnLst>
                              <p:par>
                                <p:cTn id="61" presetID="22" presetClass="entr" presetSubtype="1" fill="hold" nodeType="afterEffect">
                                  <p:stCondLst>
                                    <p:cond delay="0"/>
                                  </p:stCondLst>
                                  <p:childTnLst>
                                    <p:set>
                                      <p:cBhvr additive="repl">
                                        <p:cTn id="62" dur="1" fill="hold">
                                          <p:stCondLst>
                                            <p:cond delay="0"/>
                                          </p:stCondLst>
                                        </p:cTn>
                                        <p:tgtEl>
                                          <p:spTgt spid="12304"/>
                                        </p:tgtEl>
                                        <p:attrNameLst>
                                          <p:attrName>style.visibility</p:attrName>
                                        </p:attrNameLst>
                                      </p:cBhvr>
                                      <p:to>
                                        <p:strVal val="visible"/>
                                      </p:to>
                                    </p:set>
                                    <p:animEffect transition="in" filter="wipe(up)">
                                      <p:cBhvr additive="repl">
                                        <p:cTn id="63" dur="2000"/>
                                        <p:tgtEl>
                                          <p:spTgt spid="12304"/>
                                        </p:tgtEl>
                                      </p:cBhvr>
                                    </p:animEffect>
                                  </p:childTnLst>
                                </p:cTn>
                              </p:par>
                            </p:childTnLst>
                          </p:cTn>
                        </p:par>
                        <p:par>
                          <p:cTn id="64" fill="hold" nodeType="afterGroup">
                            <p:stCondLst>
                              <p:cond delay="28000"/>
                            </p:stCondLst>
                            <p:childTnLst>
                              <p:par>
                                <p:cTn id="65" presetID="22" presetClass="entr" presetSubtype="1" fill="hold" nodeType="afterEffect">
                                  <p:stCondLst>
                                    <p:cond delay="0"/>
                                  </p:stCondLst>
                                  <p:childTnLst>
                                    <p:set>
                                      <p:cBhvr additive="repl">
                                        <p:cTn id="66" dur="1" fill="hold">
                                          <p:stCondLst>
                                            <p:cond delay="0"/>
                                          </p:stCondLst>
                                        </p:cTn>
                                        <p:tgtEl>
                                          <p:spTgt spid="12297"/>
                                        </p:tgtEl>
                                        <p:attrNameLst>
                                          <p:attrName>style.visibility</p:attrName>
                                        </p:attrNameLst>
                                      </p:cBhvr>
                                      <p:to>
                                        <p:strVal val="visible"/>
                                      </p:to>
                                    </p:set>
                                    <p:animEffect transition="in" filter="wipe(up)">
                                      <p:cBhvr additive="repl">
                                        <p:cTn id="67" dur="2000"/>
                                        <p:tgtEl>
                                          <p:spTgt spid="12297"/>
                                        </p:tgtEl>
                                      </p:cBhvr>
                                    </p:animEffect>
                                  </p:childTnLst>
                                </p:cTn>
                              </p:par>
                            </p:childTnLst>
                          </p:cTn>
                        </p:par>
                        <p:par>
                          <p:cTn id="68" fill="hold" nodeType="afterGroup">
                            <p:stCondLst>
                              <p:cond delay="30000"/>
                            </p:stCondLst>
                            <p:childTnLst>
                              <p:par>
                                <p:cTn id="69" presetID="22" presetClass="entr" presetSubtype="8" fill="hold" nodeType="afterEffect">
                                  <p:stCondLst>
                                    <p:cond delay="0"/>
                                  </p:stCondLst>
                                  <p:childTnLst>
                                    <p:set>
                                      <p:cBhvr additive="repl">
                                        <p:cTn id="70" dur="1" fill="hold">
                                          <p:stCondLst>
                                            <p:cond delay="0"/>
                                          </p:stCondLst>
                                        </p:cTn>
                                        <p:tgtEl>
                                          <p:spTgt spid="12305"/>
                                        </p:tgtEl>
                                        <p:attrNameLst>
                                          <p:attrName>style.visibility</p:attrName>
                                        </p:attrNameLst>
                                      </p:cBhvr>
                                      <p:to>
                                        <p:strVal val="visible"/>
                                      </p:to>
                                    </p:set>
                                    <p:animEffect transition="in" filter="wipe(left)">
                                      <p:cBhvr additive="repl">
                                        <p:cTn id="71" dur="2000"/>
                                        <p:tgtEl>
                                          <p:spTgt spid="12305"/>
                                        </p:tgtEl>
                                      </p:cBhvr>
                                    </p:animEffect>
                                  </p:childTnLst>
                                </p:cTn>
                              </p:par>
                            </p:childTnLst>
                          </p:cTn>
                        </p:par>
                        <p:par>
                          <p:cTn id="72" fill="hold" nodeType="afterGroup">
                            <p:stCondLst>
                              <p:cond delay="32000"/>
                            </p:stCondLst>
                            <p:childTnLst>
                              <p:par>
                                <p:cTn id="73" presetID="22" presetClass="entr" presetSubtype="4" fill="hold" nodeType="afterEffect">
                                  <p:stCondLst>
                                    <p:cond delay="0"/>
                                  </p:stCondLst>
                                  <p:childTnLst>
                                    <p:set>
                                      <p:cBhvr additive="repl">
                                        <p:cTn id="74" dur="1" fill="hold">
                                          <p:stCondLst>
                                            <p:cond delay="0"/>
                                          </p:stCondLst>
                                        </p:cTn>
                                        <p:tgtEl>
                                          <p:spTgt spid="12306"/>
                                        </p:tgtEl>
                                        <p:attrNameLst>
                                          <p:attrName>style.visibility</p:attrName>
                                        </p:attrNameLst>
                                      </p:cBhvr>
                                      <p:to>
                                        <p:strVal val="visible"/>
                                      </p:to>
                                    </p:set>
                                    <p:animEffect transition="in" filter="wipe(down)">
                                      <p:cBhvr additive="repl">
                                        <p:cTn id="75" dur="2000"/>
                                        <p:tgtEl>
                                          <p:spTgt spid="12306"/>
                                        </p:tgtEl>
                                      </p:cBhvr>
                                    </p:animEffect>
                                  </p:childTnLst>
                                </p:cTn>
                              </p:par>
                              <p:par>
                                <p:cTn id="76" presetID="22" presetClass="entr" presetSubtype="4" fill="hold" nodeType="withEffect">
                                  <p:stCondLst>
                                    <p:cond delay="0"/>
                                  </p:stCondLst>
                                  <p:childTnLst>
                                    <p:set>
                                      <p:cBhvr additive="repl">
                                        <p:cTn id="77" dur="1" fill="hold">
                                          <p:stCondLst>
                                            <p:cond delay="0"/>
                                          </p:stCondLst>
                                        </p:cTn>
                                        <p:tgtEl>
                                          <p:spTgt spid="12307"/>
                                        </p:tgtEl>
                                        <p:attrNameLst>
                                          <p:attrName>style.visibility</p:attrName>
                                        </p:attrNameLst>
                                      </p:cBhvr>
                                      <p:to>
                                        <p:strVal val="visible"/>
                                      </p:to>
                                    </p:set>
                                    <p:animEffect transition="in" filter="wipe(down)">
                                      <p:cBhvr additive="repl">
                                        <p:cTn id="78" dur="2000"/>
                                        <p:tgtEl>
                                          <p:spTgt spid="12307"/>
                                        </p:tgtEl>
                                      </p:cBhvr>
                                    </p:animEffect>
                                  </p:childTnLst>
                                </p:cTn>
                              </p:par>
                            </p:childTnLst>
                          </p:cTn>
                        </p:par>
                        <p:par>
                          <p:cTn id="79" fill="hold" nodeType="afterGroup">
                            <p:stCondLst>
                              <p:cond delay="34000"/>
                            </p:stCondLst>
                            <p:childTnLst>
                              <p:par>
                                <p:cTn id="80" presetID="22" presetClass="entr" presetSubtype="1" fill="hold" nodeType="afterEffect">
                                  <p:stCondLst>
                                    <p:cond delay="0"/>
                                  </p:stCondLst>
                                  <p:childTnLst>
                                    <p:set>
                                      <p:cBhvr additive="repl">
                                        <p:cTn id="81" dur="1" fill="hold">
                                          <p:stCondLst>
                                            <p:cond delay="0"/>
                                          </p:stCondLst>
                                        </p:cTn>
                                        <p:tgtEl>
                                          <p:spTgt spid="12308"/>
                                        </p:tgtEl>
                                        <p:attrNameLst>
                                          <p:attrName>style.visibility</p:attrName>
                                        </p:attrNameLst>
                                      </p:cBhvr>
                                      <p:to>
                                        <p:strVal val="visible"/>
                                      </p:to>
                                    </p:set>
                                    <p:animEffect transition="in" filter="wipe(up)">
                                      <p:cBhvr additive="repl">
                                        <p:cTn id="82" dur="2000"/>
                                        <p:tgtEl>
                                          <p:spTgt spid="12308"/>
                                        </p:tgtEl>
                                      </p:cBhvr>
                                    </p:animEffect>
                                  </p:childTnLst>
                                </p:cTn>
                              </p:par>
                            </p:childTnLst>
                          </p:cTn>
                        </p:par>
                        <p:par>
                          <p:cTn id="83" fill="hold" nodeType="afterGroup">
                            <p:stCondLst>
                              <p:cond delay="36000"/>
                            </p:stCondLst>
                            <p:childTnLst>
                              <p:par>
                                <p:cTn id="84" presetID="22" presetClass="entr" presetSubtype="8" fill="hold" nodeType="afterEffect">
                                  <p:stCondLst>
                                    <p:cond delay="0"/>
                                  </p:stCondLst>
                                  <p:childTnLst>
                                    <p:set>
                                      <p:cBhvr additive="repl">
                                        <p:cTn id="85" dur="1" fill="hold">
                                          <p:stCondLst>
                                            <p:cond delay="0"/>
                                          </p:stCondLst>
                                        </p:cTn>
                                        <p:tgtEl>
                                          <p:spTgt spid="12309"/>
                                        </p:tgtEl>
                                        <p:attrNameLst>
                                          <p:attrName>style.visibility</p:attrName>
                                        </p:attrNameLst>
                                      </p:cBhvr>
                                      <p:to>
                                        <p:strVal val="visible"/>
                                      </p:to>
                                    </p:set>
                                    <p:animEffect transition="in" filter="wipe(left)">
                                      <p:cBhvr additive="repl">
                                        <p:cTn id="86" dur="2000"/>
                                        <p:tgtEl>
                                          <p:spTgt spid="12309"/>
                                        </p:tgtEl>
                                      </p:cBhvr>
                                    </p:animEffect>
                                  </p:childTnLst>
                                </p:cTn>
                              </p:par>
                            </p:childTnLst>
                          </p:cTn>
                        </p:par>
                        <p:par>
                          <p:cTn id="87" fill="hold" nodeType="afterGroup">
                            <p:stCondLst>
                              <p:cond delay="38000"/>
                            </p:stCondLst>
                            <p:childTnLst>
                              <p:par>
                                <p:cTn id="88" presetID="22" presetClass="entr" presetSubtype="4" fill="hold" nodeType="afterEffect">
                                  <p:stCondLst>
                                    <p:cond delay="0"/>
                                  </p:stCondLst>
                                  <p:childTnLst>
                                    <p:set>
                                      <p:cBhvr additive="repl">
                                        <p:cTn id="89" dur="1" fill="hold">
                                          <p:stCondLst>
                                            <p:cond delay="0"/>
                                          </p:stCondLst>
                                        </p:cTn>
                                        <p:tgtEl>
                                          <p:spTgt spid="12310"/>
                                        </p:tgtEl>
                                        <p:attrNameLst>
                                          <p:attrName>style.visibility</p:attrName>
                                        </p:attrNameLst>
                                      </p:cBhvr>
                                      <p:to>
                                        <p:strVal val="visible"/>
                                      </p:to>
                                    </p:set>
                                    <p:animEffect transition="in" filter="wipe(down)">
                                      <p:cBhvr additive="repl">
                                        <p:cTn id="90" dur="2000"/>
                                        <p:tgtEl>
                                          <p:spTgt spid="12310"/>
                                        </p:tgtEl>
                                      </p:cBhvr>
                                    </p:animEffect>
                                  </p:childTnLst>
                                </p:cTn>
                              </p:par>
                              <p:par>
                                <p:cTn id="91" presetID="22" presetClass="entr" presetSubtype="4" fill="hold" nodeType="withEffect">
                                  <p:stCondLst>
                                    <p:cond delay="0"/>
                                  </p:stCondLst>
                                  <p:childTnLst>
                                    <p:set>
                                      <p:cBhvr additive="repl">
                                        <p:cTn id="92" dur="1" fill="hold">
                                          <p:stCondLst>
                                            <p:cond delay="0"/>
                                          </p:stCondLst>
                                        </p:cTn>
                                        <p:tgtEl>
                                          <p:spTgt spid="12311"/>
                                        </p:tgtEl>
                                        <p:attrNameLst>
                                          <p:attrName>style.visibility</p:attrName>
                                        </p:attrNameLst>
                                      </p:cBhvr>
                                      <p:to>
                                        <p:strVal val="visible"/>
                                      </p:to>
                                    </p:set>
                                    <p:animEffect transition="in" filter="wipe(down)">
                                      <p:cBhvr additive="repl">
                                        <p:cTn id="93" dur="2000"/>
                                        <p:tgtEl>
                                          <p:spTgt spid="12311"/>
                                        </p:tgtEl>
                                      </p:cBhvr>
                                    </p:animEffect>
                                  </p:childTnLst>
                                </p:cTn>
                              </p:par>
                            </p:childTnLst>
                          </p:cTn>
                        </p:par>
                        <p:par>
                          <p:cTn id="94" fill="hold" nodeType="afterGroup">
                            <p:stCondLst>
                              <p:cond delay="40000"/>
                            </p:stCondLst>
                            <p:childTnLst>
                              <p:par>
                                <p:cTn id="95" presetID="22" presetClass="entr" presetSubtype="1" fill="hold" nodeType="afterEffect">
                                  <p:stCondLst>
                                    <p:cond delay="0"/>
                                  </p:stCondLst>
                                  <p:childTnLst>
                                    <p:set>
                                      <p:cBhvr additive="repl">
                                        <p:cTn id="96" dur="1" fill="hold">
                                          <p:stCondLst>
                                            <p:cond delay="0"/>
                                          </p:stCondLst>
                                        </p:cTn>
                                        <p:tgtEl>
                                          <p:spTgt spid="12312"/>
                                        </p:tgtEl>
                                        <p:attrNameLst>
                                          <p:attrName>style.visibility</p:attrName>
                                        </p:attrNameLst>
                                      </p:cBhvr>
                                      <p:to>
                                        <p:strVal val="visible"/>
                                      </p:to>
                                    </p:set>
                                    <p:animEffect transition="in" filter="wipe(up)">
                                      <p:cBhvr additive="repl">
                                        <p:cTn id="97" dur="2000"/>
                                        <p:tgtEl>
                                          <p:spTgt spid="1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872029D-EA07-4280-9DAC-0A82F650B2CC}" type="slidenum">
              <a:rPr lang="ru-RU" altLang="ru-RU" sz="1400">
                <a:solidFill>
                  <a:srgbClr val="000000"/>
                </a:solidFill>
              </a:rPr>
              <a:pPr algn="r" eaLnBrk="1" hangingPunct="1">
                <a:buSzPct val="100000"/>
              </a:pPr>
              <a:t>6</a:t>
            </a:fld>
            <a:endParaRPr lang="ru-RU" altLang="ru-RU" sz="1400">
              <a:solidFill>
                <a:srgbClr val="000000"/>
              </a:solidFill>
            </a:endParaRPr>
          </a:p>
        </p:txBody>
      </p:sp>
      <p:sp>
        <p:nvSpPr>
          <p:cNvPr id="14338" name="Rectangle 2"/>
          <p:cNvSpPr>
            <a:spLocks noChangeArrowheads="1"/>
          </p:cNvSpPr>
          <p:nvPr/>
        </p:nvSpPr>
        <p:spPr bwMode="auto">
          <a:xfrm>
            <a:off x="1666875" y="4143375"/>
            <a:ext cx="7859713"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прочности бюджета поселения в сложившихся современных условиях</a:t>
            </a:r>
          </a:p>
        </p:txBody>
      </p:sp>
      <p:sp>
        <p:nvSpPr>
          <p:cNvPr id="14339" name="AutoShape 3"/>
          <p:cNvSpPr>
            <a:spLocks noChangeArrowheads="1"/>
          </p:cNvSpPr>
          <p:nvPr/>
        </p:nvSpPr>
        <p:spPr bwMode="auto">
          <a:xfrm rot="10800000">
            <a:off x="452438" y="4143375"/>
            <a:ext cx="928687" cy="714375"/>
          </a:xfrm>
          <a:prstGeom prst="chevron">
            <a:avLst>
              <a:gd name="adj" fmla="val 23039"/>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3</a:t>
            </a:r>
          </a:p>
        </p:txBody>
      </p:sp>
      <p:sp>
        <p:nvSpPr>
          <p:cNvPr id="14340" name="Rectangle 4"/>
          <p:cNvSpPr>
            <a:spLocks noChangeArrowheads="1"/>
          </p:cNvSpPr>
          <p:nvPr/>
        </p:nvSpPr>
        <p:spPr bwMode="auto">
          <a:xfrm>
            <a:off x="1676400" y="3000375"/>
            <a:ext cx="7850188" cy="785813"/>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Сохранение увеличения собственной доходной базы, обеспечение расходов по принятым обязательствам, эффективное использование бюджетных средств</a:t>
            </a:r>
          </a:p>
        </p:txBody>
      </p:sp>
      <p:sp>
        <p:nvSpPr>
          <p:cNvPr id="14341" name="Rectangle 5"/>
          <p:cNvSpPr>
            <a:spLocks noChangeArrowheads="1"/>
          </p:cNvSpPr>
          <p:nvPr/>
        </p:nvSpPr>
        <p:spPr bwMode="auto">
          <a:xfrm>
            <a:off x="1676400" y="1643063"/>
            <a:ext cx="7850188" cy="928687"/>
          </a:xfrm>
          <a:prstGeom prst="rect">
            <a:avLst/>
          </a:prstGeom>
          <a:solidFill>
            <a:srgbClr val="CCFFCC"/>
          </a:solidFill>
          <a:ln w="15840">
            <a:solidFill>
              <a:srgbClr val="00FF00"/>
            </a:solidFill>
            <a:miter lim="800000"/>
            <a:headEnd/>
            <a:tailEnd/>
          </a:ln>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a:solidFill>
                  <a:srgbClr val="333399"/>
                </a:solidFill>
              </a:rPr>
              <a:t>Обеспечение сбалансированности бюджета муниципального образования сельское поселение Лаврентия </a:t>
            </a:r>
          </a:p>
        </p:txBody>
      </p:sp>
      <p:sp>
        <p:nvSpPr>
          <p:cNvPr id="14342" name="AutoShape 6"/>
          <p:cNvSpPr>
            <a:spLocks noChangeArrowheads="1"/>
          </p:cNvSpPr>
          <p:nvPr/>
        </p:nvSpPr>
        <p:spPr bwMode="auto">
          <a:xfrm rot="10800000">
            <a:off x="523875" y="3000375"/>
            <a:ext cx="857250" cy="714375"/>
          </a:xfrm>
          <a:prstGeom prst="chevron">
            <a:avLst>
              <a:gd name="adj" fmla="val 20472"/>
            </a:avLst>
          </a:prstGeom>
          <a:solidFill>
            <a:srgbClr val="99CCFF"/>
          </a:solidFill>
          <a:ln w="9360">
            <a:solidFill>
              <a:srgbClr val="00CCFF"/>
            </a:solidFill>
            <a:miter lim="800000"/>
            <a:headEnd/>
            <a:tailEnd/>
          </a:ln>
        </p:spPr>
        <p:txBody>
          <a:bodyPr rot="10800000"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400" b="1">
                <a:solidFill>
                  <a:srgbClr val="333399"/>
                </a:solidFill>
              </a:rPr>
              <a:t>2</a:t>
            </a:r>
          </a:p>
        </p:txBody>
      </p:sp>
      <p:sp>
        <p:nvSpPr>
          <p:cNvPr id="14343" name="AutoShape 7"/>
          <p:cNvSpPr>
            <a:spLocks noChangeArrowheads="1"/>
          </p:cNvSpPr>
          <p:nvPr/>
        </p:nvSpPr>
        <p:spPr bwMode="auto">
          <a:xfrm rot="10800000">
            <a:off x="495300" y="1643063"/>
            <a:ext cx="885825" cy="946150"/>
          </a:xfrm>
          <a:prstGeom prst="chevron">
            <a:avLst>
              <a:gd name="adj" fmla="val 10287"/>
            </a:avLst>
          </a:prstGeom>
          <a:solidFill>
            <a:srgbClr val="99CCFF"/>
          </a:solidFill>
          <a:ln w="15840">
            <a:solidFill>
              <a:srgbClr val="00CCFF"/>
            </a:solidFill>
            <a:miter lim="800000"/>
            <a:headEnd/>
            <a:tailEnd/>
          </a:ln>
        </p:spPr>
        <p:txBody>
          <a:bodyPr rot="10800000" lIns="90000" tIns="46800" rIns="90000" bIns="46800" anchor="ctr"/>
          <a:lstStyle>
            <a:lvl1pPr marL="171450" indent="-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buFont typeface="Times New Roman" panose="02020603050405020304" pitchFamily="18" charset="0"/>
              <a:buNone/>
            </a:pPr>
            <a:r>
              <a:rPr lang="ru-RU" altLang="ru-RU" sz="2400" b="1">
                <a:solidFill>
                  <a:srgbClr val="333399"/>
                </a:solidFill>
              </a:rPr>
              <a:t>1</a:t>
            </a:r>
          </a:p>
        </p:txBody>
      </p:sp>
      <p:sp>
        <p:nvSpPr>
          <p:cNvPr id="14344" name="Text Box 8"/>
          <p:cNvSpPr txBox="1">
            <a:spLocks noChangeArrowheads="1"/>
          </p:cNvSpPr>
          <p:nvPr/>
        </p:nvSpPr>
        <p:spPr bwMode="auto">
          <a:xfrm>
            <a:off x="495300" y="233363"/>
            <a:ext cx="89154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2200" b="1" dirty="0">
                <a:solidFill>
                  <a:srgbClr val="333399"/>
                </a:solidFill>
                <a:latin typeface="Bookman Old Style" panose="02050604050505020204" pitchFamily="18" charset="0"/>
              </a:rPr>
              <a:t>Проект бюджета на </a:t>
            </a:r>
            <a:r>
              <a:rPr lang="ru-RU" altLang="ru-RU" sz="2200" b="1" dirty="0" smtClean="0">
                <a:solidFill>
                  <a:srgbClr val="333399"/>
                </a:solidFill>
                <a:latin typeface="Bookman Old Style" panose="02050604050505020204" pitchFamily="18" charset="0"/>
              </a:rPr>
              <a:t>2022 </a:t>
            </a:r>
            <a:r>
              <a:rPr lang="ru-RU" altLang="ru-RU" sz="2200" b="1" dirty="0">
                <a:solidFill>
                  <a:srgbClr val="333399"/>
                </a:solidFill>
                <a:latin typeface="Bookman Old Style" panose="02050604050505020204" pitchFamily="18" charset="0"/>
              </a:rPr>
              <a:t>год направлен на решение следующих ключевых задач:</a:t>
            </a:r>
          </a:p>
        </p:txBody>
      </p:sp>
      <p:sp>
        <p:nvSpPr>
          <p:cNvPr id="14345" name="Line 9"/>
          <p:cNvSpPr>
            <a:spLocks noChangeShapeType="1"/>
          </p:cNvSpPr>
          <p:nvPr/>
        </p:nvSpPr>
        <p:spPr bwMode="auto">
          <a:xfrm flipV="1">
            <a:off x="381000" y="1285875"/>
            <a:ext cx="9145588" cy="71438"/>
          </a:xfrm>
          <a:prstGeom prst="line">
            <a:avLst/>
          </a:prstGeom>
          <a:noFill/>
          <a:ln w="47520">
            <a:solidFill>
              <a:srgbClr val="333399"/>
            </a:solidFill>
            <a:miter lim="800000"/>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afterEffect">
                                  <p:stCondLst>
                                    <p:cond delay="0"/>
                                  </p:stCondLst>
                                  <p:childTnLst>
                                    <p:set>
                                      <p:cBhvr additive="repl">
                                        <p:cTn id="6" dur="1" fill="hold">
                                          <p:stCondLst>
                                            <p:cond delay="0"/>
                                          </p:stCondLst>
                                        </p:cTn>
                                        <p:tgtEl>
                                          <p:spTgt spid="14344"/>
                                        </p:tgtEl>
                                        <p:attrNameLst>
                                          <p:attrName>style.visibility</p:attrName>
                                        </p:attrNameLst>
                                      </p:cBhvr>
                                      <p:to>
                                        <p:strVal val="visible"/>
                                      </p:to>
                                    </p:set>
                                    <p:animEffect transition="in" filter="barn(inHorizontal)">
                                      <p:cBhvr additive="repl">
                                        <p:cTn id="7" dur="500"/>
                                        <p:tgtEl>
                                          <p:spTgt spid="14344"/>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additive="repl">
                                        <p:cTn id="10" dur="1" fill="hold">
                                          <p:stCondLst>
                                            <p:cond delay="0"/>
                                          </p:stCondLst>
                                        </p:cTn>
                                        <p:tgtEl>
                                          <p:spTgt spid="14345"/>
                                        </p:tgtEl>
                                        <p:attrNameLst>
                                          <p:attrName>style.visibility</p:attrName>
                                        </p:attrNameLst>
                                      </p:cBhvr>
                                      <p:to>
                                        <p:strVal val="visible"/>
                                      </p:to>
                                    </p:set>
                                    <p:animEffect transition="in" filter="randombar(horizontal)">
                                      <p:cBhvr additive="repl">
                                        <p:cTn id="11" dur="500"/>
                                        <p:tgtEl>
                                          <p:spTgt spid="14345"/>
                                        </p:tgtEl>
                                      </p:cBhvr>
                                    </p:animEffect>
                                  </p:childTnLst>
                                </p:cTn>
                              </p:par>
                            </p:childTnLst>
                          </p:cTn>
                        </p:par>
                        <p:par>
                          <p:cTn id="12" fill="hold" nodeType="afterGroup">
                            <p:stCondLst>
                              <p:cond delay="1000"/>
                            </p:stCondLst>
                            <p:childTnLst>
                              <p:par>
                                <p:cTn id="13" presetID="35" presetClass="emph" fill="hold" nodeType="afterEffect">
                                  <p:stCondLst>
                                    <p:cond delay="0"/>
                                  </p:stCondLst>
                                  <p:childTnLst>
                                    <p:anim calcmode="discrete" valueType="num">
                                      <p:cBhvr additive="repl">
                                        <p:cTn id="14" dur="2000" fill="hold"/>
                                        <p:tgtEl>
                                          <p:spTgt spid="14343"/>
                                        </p:tgtEl>
                                        <p:attrNameLst>
                                          <p:attrName>style.visibility</p:attrName>
                                        </p:attrNameLst>
                                      </p:cBhvr>
                                      <p:tavLst>
                                        <p:tav tm="50000">
                                          <p:val>
                                            <p:strVal val="hidden"/>
                                          </p:val>
                                        </p:tav>
                                        <p:tav tm="50000">
                                          <p:val>
                                            <p:strVal val="visible"/>
                                          </p:val>
                                        </p:tav>
                                      </p:tavLst>
                                    </p:anim>
                                  </p:childTnLst>
                                </p:cTn>
                              </p:par>
                              <p:par>
                                <p:cTn id="15" presetID="5" presetClass="entr" presetSubtype="10" fill="hold" nodeType="withEffect">
                                  <p:stCondLst>
                                    <p:cond delay="0"/>
                                  </p:stCondLst>
                                  <p:childTnLst>
                                    <p:set>
                                      <p:cBhvr additive="repl">
                                        <p:cTn id="16" dur="1" fill="hold">
                                          <p:stCondLst>
                                            <p:cond delay="0"/>
                                          </p:stCondLst>
                                        </p:cTn>
                                        <p:tgtEl>
                                          <p:spTgt spid="14341">
                                            <p:txEl>
                                              <p:pRg st="0" end="0"/>
                                            </p:txEl>
                                          </p:spTgt>
                                        </p:tgtEl>
                                        <p:attrNameLst>
                                          <p:attrName>style.visibility</p:attrName>
                                        </p:attrNameLst>
                                      </p:cBhvr>
                                      <p:to>
                                        <p:strVal val="visible"/>
                                      </p:to>
                                    </p:set>
                                    <p:animEffect transition="in" filter="checkerboard(across)">
                                      <p:cBhvr additive="repl">
                                        <p:cTn id="17" dur="500"/>
                                        <p:tgtEl>
                                          <p:spTgt spid="14341">
                                            <p:txEl>
                                              <p:pRg st="0" end="0"/>
                                            </p:txEl>
                                          </p:spTgt>
                                        </p:tgtEl>
                                      </p:cBhvr>
                                    </p:animEffect>
                                  </p:childTnLst>
                                </p:cTn>
                              </p:par>
                            </p:childTnLst>
                          </p:cTn>
                        </p:par>
                        <p:par>
                          <p:cTn id="18" fill="hold" nodeType="afterGroup">
                            <p:stCondLst>
                              <p:cond delay="3000"/>
                            </p:stCondLst>
                            <p:childTnLst>
                              <p:par>
                                <p:cTn id="19" presetID="35" presetClass="emph" fill="hold" nodeType="afterEffect">
                                  <p:stCondLst>
                                    <p:cond delay="0"/>
                                  </p:stCondLst>
                                  <p:childTnLst>
                                    <p:anim calcmode="discrete" valueType="num">
                                      <p:cBhvr additive="repl">
                                        <p:cTn id="20" dur="2000" fill="hold"/>
                                        <p:tgtEl>
                                          <p:spTgt spid="14342"/>
                                        </p:tgtEl>
                                        <p:attrNameLst>
                                          <p:attrName>style.visibility</p:attrName>
                                        </p:attrNameLst>
                                      </p:cBhvr>
                                      <p:tavLst>
                                        <p:tav tm="50000">
                                          <p:val>
                                            <p:strVal val="hidden"/>
                                          </p:val>
                                        </p:tav>
                                        <p:tav tm="50000">
                                          <p:val>
                                            <p:strVal val="visible"/>
                                          </p:val>
                                        </p:tav>
                                      </p:tavLst>
                                    </p:anim>
                                  </p:childTnLst>
                                </p:cTn>
                              </p:par>
                              <p:par>
                                <p:cTn id="21" presetID="5" presetClass="entr" presetSubtype="10" fill="hold" nodeType="withEffect">
                                  <p:stCondLst>
                                    <p:cond delay="0"/>
                                  </p:stCondLst>
                                  <p:childTnLst>
                                    <p:set>
                                      <p:cBhvr additive="repl">
                                        <p:cTn id="22" dur="1" fill="hold">
                                          <p:stCondLst>
                                            <p:cond delay="0"/>
                                          </p:stCondLst>
                                        </p:cTn>
                                        <p:tgtEl>
                                          <p:spTgt spid="14340">
                                            <p:txEl>
                                              <p:pRg st="0" end="0"/>
                                            </p:txEl>
                                          </p:spTgt>
                                        </p:tgtEl>
                                        <p:attrNameLst>
                                          <p:attrName>style.visibility</p:attrName>
                                        </p:attrNameLst>
                                      </p:cBhvr>
                                      <p:to>
                                        <p:strVal val="visible"/>
                                      </p:to>
                                    </p:set>
                                    <p:animEffect transition="in" filter="checkerboard(across)">
                                      <p:cBhvr additive="repl">
                                        <p:cTn id="23" dur="500"/>
                                        <p:tgtEl>
                                          <p:spTgt spid="14340">
                                            <p:txEl>
                                              <p:pRg st="0" end="0"/>
                                            </p:txEl>
                                          </p:spTgt>
                                        </p:tgtEl>
                                      </p:cBhvr>
                                    </p:animEffect>
                                  </p:childTnLst>
                                </p:cTn>
                              </p:par>
                            </p:childTnLst>
                          </p:cTn>
                        </p:par>
                        <p:par>
                          <p:cTn id="24" fill="hold" nodeType="afterGroup">
                            <p:stCondLst>
                              <p:cond delay="5000"/>
                            </p:stCondLst>
                            <p:childTnLst>
                              <p:par>
                                <p:cTn id="25" presetID="35" presetClass="emph" fill="hold" nodeType="afterEffect">
                                  <p:stCondLst>
                                    <p:cond delay="0"/>
                                  </p:stCondLst>
                                  <p:childTnLst>
                                    <p:anim calcmode="discrete" valueType="num">
                                      <p:cBhvr additive="repl">
                                        <p:cTn id="26" dur="2000" fill="hold"/>
                                        <p:tgtEl>
                                          <p:spTgt spid="14339"/>
                                        </p:tgtEl>
                                        <p:attrNameLst>
                                          <p:attrName>style.visibility</p:attrName>
                                        </p:attrNameLst>
                                      </p:cBhvr>
                                      <p:tavLst>
                                        <p:tav tm="50000">
                                          <p:val>
                                            <p:strVal val="hidden"/>
                                          </p:val>
                                        </p:tav>
                                        <p:tav tm="50000">
                                          <p:val>
                                            <p:strVal val="visible"/>
                                          </p:val>
                                        </p:tav>
                                      </p:tavLst>
                                    </p:anim>
                                  </p:childTnLst>
                                </p:cTn>
                              </p:par>
                              <p:par>
                                <p:cTn id="27" presetID="5" presetClass="entr" presetSubtype="10" fill="hold" nodeType="withEffect">
                                  <p:stCondLst>
                                    <p:cond delay="0"/>
                                  </p:stCondLst>
                                  <p:childTnLst>
                                    <p:set>
                                      <p:cBhvr additive="repl">
                                        <p:cTn id="28" dur="1" fill="hold">
                                          <p:stCondLst>
                                            <p:cond delay="0"/>
                                          </p:stCondLst>
                                        </p:cTn>
                                        <p:tgtEl>
                                          <p:spTgt spid="14338">
                                            <p:txEl>
                                              <p:pRg st="0" end="0"/>
                                            </p:txEl>
                                          </p:spTgt>
                                        </p:tgtEl>
                                        <p:attrNameLst>
                                          <p:attrName>style.visibility</p:attrName>
                                        </p:attrNameLst>
                                      </p:cBhvr>
                                      <p:to>
                                        <p:strVal val="visible"/>
                                      </p:to>
                                    </p:set>
                                    <p:animEffect transition="in" filter="checkerboard(across)">
                                      <p:cBhvr additive="repl">
                                        <p:cTn id="29" dur="500"/>
                                        <p:tgtEl>
                                          <p:spTgt spid="143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2" descr="Hangisi_do_ru_hangisi_yanl___238486433201909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088" y="0"/>
            <a:ext cx="2222500"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85"/>
          <p:cNvGrpSpPr>
            <a:grpSpLocks/>
          </p:cNvGrpSpPr>
          <p:nvPr/>
        </p:nvGrpSpPr>
        <p:grpSpPr bwMode="auto">
          <a:xfrm>
            <a:off x="209550" y="222250"/>
            <a:ext cx="9305925" cy="5607050"/>
            <a:chOff x="68" y="73"/>
            <a:chExt cx="5155" cy="3253"/>
          </a:xfrm>
        </p:grpSpPr>
        <p:sp>
          <p:nvSpPr>
            <p:cNvPr id="13317" name="AutoShape 4"/>
            <p:cNvSpPr>
              <a:spLocks noChangeArrowheads="1"/>
            </p:cNvSpPr>
            <p:nvPr/>
          </p:nvSpPr>
          <p:spPr bwMode="auto">
            <a:xfrm>
              <a:off x="68" y="73"/>
              <a:ext cx="4354" cy="922"/>
            </a:xfrm>
            <a:prstGeom prst="flowChartAlternateProcess">
              <a:avLst/>
            </a:prstGeom>
            <a:solidFill>
              <a:srgbClr val="800080"/>
            </a:solidFill>
            <a:ln w="9525">
              <a:solidFill>
                <a:schemeClr val="tx1"/>
              </a:solidFill>
              <a:miter lim="800000"/>
              <a:headEnd/>
              <a:tailEnd/>
            </a:ln>
          </p:spPr>
          <p:txBody>
            <a:bodyPr anchor="ctr">
              <a:spAutoFit/>
            </a:bodyPr>
            <a:lstStyle/>
            <a:p>
              <a:pPr algn="ctr" eaLnBrk="1" hangingPunct="1"/>
              <a:r>
                <a:rPr lang="ru-RU" altLang="ru-RU" sz="1600" b="1"/>
                <a:t>Бюджетная политика-совокупность принимаемых решений, осуществляемых органами законодательной (представительной) и исполнительной власти мер, связанных с определением основных направлений развития бюджетных отношений и выработкой конкретных путей их использования в интересах граждан, общества и государства.</a:t>
              </a:r>
            </a:p>
          </p:txBody>
        </p:sp>
        <p:sp>
          <p:nvSpPr>
            <p:cNvPr id="13318" name="AutoShape 62"/>
            <p:cNvSpPr>
              <a:spLocks noChangeArrowheads="1"/>
            </p:cNvSpPr>
            <p:nvPr/>
          </p:nvSpPr>
          <p:spPr bwMode="auto">
            <a:xfrm>
              <a:off x="249" y="1102"/>
              <a:ext cx="4205" cy="296"/>
            </a:xfrm>
            <a:prstGeom prst="flowChartAlternateProcess">
              <a:avLst/>
            </a:prstGeom>
            <a:solidFill>
              <a:srgbClr val="993366"/>
            </a:solidFill>
            <a:ln w="9525">
              <a:solidFill>
                <a:schemeClr val="tx1"/>
              </a:solidFill>
              <a:miter lim="800000"/>
              <a:headEnd/>
              <a:tailEnd/>
            </a:ln>
          </p:spPr>
          <p:txBody>
            <a:bodyPr anchor="ctr">
              <a:spAutoFit/>
            </a:bodyPr>
            <a:lstStyle/>
            <a:p>
              <a:pPr algn="ctr" eaLnBrk="1" hangingPunct="1"/>
              <a:r>
                <a:rPr lang="ru-RU" altLang="ru-RU" sz="1200" b="1" dirty="0"/>
                <a:t>Основные приоритеты бюджетной политики  муниципального образования сельское поселение Лаврентия в </a:t>
              </a:r>
              <a:r>
                <a:rPr lang="ru-RU" altLang="ru-RU" sz="1200" b="1" dirty="0" smtClean="0"/>
                <a:t>2022 </a:t>
              </a:r>
              <a:r>
                <a:rPr lang="ru-RU" altLang="ru-RU" sz="1200" b="1" dirty="0"/>
                <a:t>году</a:t>
              </a:r>
              <a:endParaRPr lang="ru-RU" altLang="ru-RU" sz="1400" b="1" dirty="0"/>
            </a:p>
          </p:txBody>
        </p:sp>
        <p:sp>
          <p:nvSpPr>
            <p:cNvPr id="13319" name="AutoShape 63"/>
            <p:cNvSpPr>
              <a:spLocks noChangeArrowheads="1"/>
            </p:cNvSpPr>
            <p:nvPr/>
          </p:nvSpPr>
          <p:spPr bwMode="auto">
            <a:xfrm>
              <a:off x="102" y="1570"/>
              <a:ext cx="1200" cy="1008"/>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качества предоставляемых муниципальных услуг в социально-значимых для населения сферах, разработка и внедрение стандартов муниципальных услуг</a:t>
              </a:r>
            </a:p>
          </p:txBody>
        </p:sp>
        <p:sp>
          <p:nvSpPr>
            <p:cNvPr id="13320" name="AutoShape 64"/>
            <p:cNvSpPr>
              <a:spLocks noChangeArrowheads="1"/>
            </p:cNvSpPr>
            <p:nvPr/>
          </p:nvSpPr>
          <p:spPr bwMode="auto">
            <a:xfrm>
              <a:off x="1791" y="1651"/>
              <a:ext cx="1065" cy="889"/>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исполнения Указов Президента Российской Федерации о повышении качества жизни населения</a:t>
              </a:r>
            </a:p>
          </p:txBody>
        </p:sp>
        <p:sp>
          <p:nvSpPr>
            <p:cNvPr id="13321" name="AutoShape 65"/>
            <p:cNvSpPr>
              <a:spLocks noChangeArrowheads="1"/>
            </p:cNvSpPr>
            <p:nvPr/>
          </p:nvSpPr>
          <p:spPr bwMode="auto">
            <a:xfrm>
              <a:off x="3074" y="1651"/>
              <a:ext cx="998"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Сохранение социальной направленности бюджета</a:t>
              </a:r>
            </a:p>
          </p:txBody>
        </p:sp>
        <p:sp>
          <p:nvSpPr>
            <p:cNvPr id="13322" name="AutoShape 66"/>
            <p:cNvSpPr>
              <a:spLocks noChangeArrowheads="1"/>
            </p:cNvSpPr>
            <p:nvPr/>
          </p:nvSpPr>
          <p:spPr bwMode="auto">
            <a:xfrm>
              <a:off x="4195" y="1631"/>
              <a:ext cx="1005"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Повышение открытости и прозрачности бюджетного процесса</a:t>
              </a:r>
            </a:p>
          </p:txBody>
        </p:sp>
        <p:sp>
          <p:nvSpPr>
            <p:cNvPr id="13323" name="AutoShape 69"/>
            <p:cNvSpPr>
              <a:spLocks noChangeArrowheads="1"/>
            </p:cNvSpPr>
            <p:nvPr/>
          </p:nvSpPr>
          <p:spPr bwMode="auto">
            <a:xfrm>
              <a:off x="1313" y="2793"/>
              <a:ext cx="3910" cy="533"/>
            </a:xfrm>
            <a:prstGeom prst="flowChartAlternateProcess">
              <a:avLst/>
            </a:prstGeom>
            <a:solidFill>
              <a:srgbClr val="666699"/>
            </a:solidFill>
            <a:ln w="9525">
              <a:solidFill>
                <a:schemeClr val="tx1"/>
              </a:solidFill>
              <a:miter lim="800000"/>
              <a:headEnd/>
              <a:tailEnd/>
            </a:ln>
          </p:spPr>
          <p:txBody>
            <a:bodyPr anchor="ctr">
              <a:spAutoFit/>
            </a:bodyPr>
            <a:lstStyle/>
            <a:p>
              <a:pPr algn="ctr" eaLnBrk="1" hangingPunct="1"/>
              <a:r>
                <a:rPr lang="ru-RU" altLang="ru-RU" sz="1200" b="1"/>
                <a:t>Обеспечение сбалансированности и устойчивости  бюджета муниципального образования сельское поселение Лаврентия, создание условий для исполнения органами местного самоуправления поселений закрепленных за ними полномочий путем предоставления межбюджетных трансфертов</a:t>
              </a:r>
            </a:p>
          </p:txBody>
        </p:sp>
        <p:sp>
          <p:nvSpPr>
            <p:cNvPr id="13324" name="Line 73"/>
            <p:cNvSpPr>
              <a:spLocks noChangeShapeType="1"/>
            </p:cNvSpPr>
            <p:nvPr/>
          </p:nvSpPr>
          <p:spPr bwMode="auto">
            <a:xfrm flipV="1">
              <a:off x="2290" y="1389"/>
              <a:ext cx="0" cy="91"/>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5" name="Line 74"/>
            <p:cNvSpPr>
              <a:spLocks noChangeShapeType="1"/>
            </p:cNvSpPr>
            <p:nvPr/>
          </p:nvSpPr>
          <p:spPr bwMode="auto">
            <a:xfrm>
              <a:off x="657" y="1480"/>
              <a:ext cx="4037"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6" name="Line 76"/>
            <p:cNvSpPr>
              <a:spLocks noChangeShapeType="1"/>
            </p:cNvSpPr>
            <p:nvPr/>
          </p:nvSpPr>
          <p:spPr bwMode="auto">
            <a:xfrm>
              <a:off x="657" y="1480"/>
              <a:ext cx="0" cy="9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7" name="Line 77"/>
            <p:cNvSpPr>
              <a:spLocks noChangeShapeType="1"/>
            </p:cNvSpPr>
            <p:nvPr/>
          </p:nvSpPr>
          <p:spPr bwMode="auto">
            <a:xfrm>
              <a:off x="2290" y="1461"/>
              <a:ext cx="0" cy="194"/>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8" name="Line 78"/>
            <p:cNvSpPr>
              <a:spLocks noChangeShapeType="1"/>
            </p:cNvSpPr>
            <p:nvPr/>
          </p:nvSpPr>
          <p:spPr bwMode="auto">
            <a:xfrm>
              <a:off x="3573" y="1480"/>
              <a:ext cx="0" cy="175"/>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29" name="Line 79"/>
            <p:cNvSpPr>
              <a:spLocks noChangeShapeType="1"/>
            </p:cNvSpPr>
            <p:nvPr/>
          </p:nvSpPr>
          <p:spPr bwMode="auto">
            <a:xfrm>
              <a:off x="4694" y="1480"/>
              <a:ext cx="0" cy="136"/>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30" name="Line 81"/>
            <p:cNvSpPr>
              <a:spLocks noChangeShapeType="1"/>
            </p:cNvSpPr>
            <p:nvPr/>
          </p:nvSpPr>
          <p:spPr bwMode="auto">
            <a:xfrm>
              <a:off x="1499" y="1480"/>
              <a:ext cx="0" cy="1313"/>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3316" name="Rectangle 86"/>
          <p:cNvSpPr>
            <a:spLocks noChangeArrowheads="1"/>
          </p:cNvSpPr>
          <p:nvPr/>
        </p:nvSpPr>
        <p:spPr bwMode="auto">
          <a:xfrm>
            <a:off x="9515475" y="6553200"/>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fld id="{4A05C09B-ECE4-4D61-99DA-C2E213658003}" type="slidenum">
              <a:rPr lang="en-US" altLang="ru-RU">
                <a:solidFill>
                  <a:srgbClr val="898989"/>
                </a:solidFill>
              </a:rPr>
              <a:pPr eaLnBrk="1" hangingPunct="1"/>
              <a:t>7</a:t>
            </a:fld>
            <a:endParaRPr lang="ru-RU" altLang="ru-RU">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32F22BBA-DC7E-4197-A4BA-B47D61049518}" type="slidenum">
              <a:rPr lang="ru-RU" altLang="ru-RU" sz="1400">
                <a:solidFill>
                  <a:srgbClr val="000000"/>
                </a:solidFill>
              </a:rPr>
              <a:pPr algn="r" eaLnBrk="1" hangingPunct="1">
                <a:buSzPct val="100000"/>
              </a:pPr>
              <a:t>8</a:t>
            </a:fld>
            <a:endParaRPr lang="ru-RU" altLang="ru-RU" sz="1400">
              <a:solidFill>
                <a:srgbClr val="000000"/>
              </a:solidFill>
            </a:endParaRPr>
          </a:p>
        </p:txBody>
      </p:sp>
      <p:sp>
        <p:nvSpPr>
          <p:cNvPr id="16386" name="Text Box 2"/>
          <p:cNvSpPr txBox="1">
            <a:spLocks noChangeArrowheads="1"/>
          </p:cNvSpPr>
          <p:nvPr/>
        </p:nvSpPr>
        <p:spPr bwMode="auto">
          <a:xfrm>
            <a:off x="279400" y="17463"/>
            <a:ext cx="922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ctr" eaLnBrk="1" hangingPunct="1">
              <a:buSzPct val="100000"/>
            </a:pPr>
            <a:r>
              <a:rPr lang="ru-RU" altLang="ru-RU" sz="1600" b="1" dirty="0">
                <a:solidFill>
                  <a:srgbClr val="333399"/>
                </a:solidFill>
                <a:latin typeface="Bookman Old Style" panose="02050604050505020204" pitchFamily="18" charset="0"/>
              </a:rPr>
              <a:t>Прогноз социально-экономического развития МО сельское поселение Лаврентия на </a:t>
            </a:r>
            <a:r>
              <a:rPr lang="ru-RU" altLang="ru-RU" sz="1600" b="1" dirty="0" smtClean="0">
                <a:solidFill>
                  <a:srgbClr val="333399"/>
                </a:solidFill>
                <a:latin typeface="Bookman Old Style" panose="02050604050505020204" pitchFamily="18" charset="0"/>
              </a:rPr>
              <a:t>2022 </a:t>
            </a:r>
            <a:r>
              <a:rPr lang="ru-RU" altLang="ru-RU" sz="1600" b="1" dirty="0">
                <a:solidFill>
                  <a:srgbClr val="333399"/>
                </a:solidFill>
                <a:latin typeface="Bookman Old Style" panose="02050604050505020204" pitchFamily="18" charset="0"/>
              </a:rPr>
              <a:t>год плановый период </a:t>
            </a:r>
            <a:r>
              <a:rPr lang="ru-RU" altLang="ru-RU" sz="1600" b="1" dirty="0" smtClean="0">
                <a:solidFill>
                  <a:srgbClr val="333399"/>
                </a:solidFill>
                <a:latin typeface="Bookman Old Style" panose="02050604050505020204" pitchFamily="18" charset="0"/>
              </a:rPr>
              <a:t>2023 </a:t>
            </a:r>
            <a:r>
              <a:rPr lang="ru-RU" altLang="ru-RU" sz="1600" b="1" dirty="0">
                <a:solidFill>
                  <a:srgbClr val="333399"/>
                </a:solidFill>
                <a:latin typeface="Bookman Old Style" panose="02050604050505020204" pitchFamily="18" charset="0"/>
              </a:rPr>
              <a:t>и </a:t>
            </a:r>
            <a:r>
              <a:rPr lang="ru-RU" altLang="ru-RU" sz="1600" b="1" dirty="0" smtClean="0">
                <a:solidFill>
                  <a:srgbClr val="333399"/>
                </a:solidFill>
                <a:latin typeface="Bookman Old Style" panose="02050604050505020204" pitchFamily="18" charset="0"/>
              </a:rPr>
              <a:t>2024 </a:t>
            </a:r>
            <a:r>
              <a:rPr lang="ru-RU" altLang="ru-RU" sz="1600" b="1" dirty="0">
                <a:solidFill>
                  <a:srgbClr val="333399"/>
                </a:solidFill>
                <a:latin typeface="Bookman Old Style" panose="02050604050505020204" pitchFamily="18" charset="0"/>
              </a:rPr>
              <a:t>годы</a:t>
            </a:r>
          </a:p>
        </p:txBody>
      </p:sp>
      <p:graphicFrame>
        <p:nvGraphicFramePr>
          <p:cNvPr id="2" name="Таблица 1"/>
          <p:cNvGraphicFramePr>
            <a:graphicFrameLocks noGrp="1"/>
          </p:cNvGraphicFramePr>
          <p:nvPr>
            <p:extLst>
              <p:ext uri="{D42A27DB-BD31-4B8C-83A1-F6EECF244321}">
                <p14:modId xmlns:p14="http://schemas.microsoft.com/office/powerpoint/2010/main" val="403552069"/>
              </p:ext>
            </p:extLst>
          </p:nvPr>
        </p:nvGraphicFramePr>
        <p:xfrm>
          <a:off x="488949" y="748685"/>
          <a:ext cx="9010651" cy="5484077"/>
        </p:xfrm>
        <a:graphic>
          <a:graphicData uri="http://schemas.openxmlformats.org/drawingml/2006/table">
            <a:tbl>
              <a:tblPr/>
              <a:tblGrid>
                <a:gridCol w="3214565">
                  <a:extLst>
                    <a:ext uri="{9D8B030D-6E8A-4147-A177-3AD203B41FA5}">
                      <a16:colId xmlns:a16="http://schemas.microsoft.com/office/drawing/2014/main" val="20000"/>
                    </a:ext>
                  </a:extLst>
                </a:gridCol>
                <a:gridCol w="978347">
                  <a:extLst>
                    <a:ext uri="{9D8B030D-6E8A-4147-A177-3AD203B41FA5}">
                      <a16:colId xmlns:a16="http://schemas.microsoft.com/office/drawing/2014/main" val="20001"/>
                    </a:ext>
                  </a:extLst>
                </a:gridCol>
                <a:gridCol w="723483">
                  <a:extLst>
                    <a:ext uri="{9D8B030D-6E8A-4147-A177-3AD203B41FA5}">
                      <a16:colId xmlns:a16="http://schemas.microsoft.com/office/drawing/2014/main" val="20002"/>
                    </a:ext>
                  </a:extLst>
                </a:gridCol>
                <a:gridCol w="748147">
                  <a:extLst>
                    <a:ext uri="{9D8B030D-6E8A-4147-A177-3AD203B41FA5}">
                      <a16:colId xmlns:a16="http://schemas.microsoft.com/office/drawing/2014/main" val="20003"/>
                    </a:ext>
                  </a:extLst>
                </a:gridCol>
                <a:gridCol w="756369">
                  <a:extLst>
                    <a:ext uri="{9D8B030D-6E8A-4147-A177-3AD203B41FA5}">
                      <a16:colId xmlns:a16="http://schemas.microsoft.com/office/drawing/2014/main" val="20004"/>
                    </a:ext>
                  </a:extLst>
                </a:gridCol>
                <a:gridCol w="846804">
                  <a:extLst>
                    <a:ext uri="{9D8B030D-6E8A-4147-A177-3AD203B41FA5}">
                      <a16:colId xmlns:a16="http://schemas.microsoft.com/office/drawing/2014/main" val="20005"/>
                    </a:ext>
                  </a:extLst>
                </a:gridCol>
                <a:gridCol w="797529">
                  <a:extLst>
                    <a:ext uri="{9D8B030D-6E8A-4147-A177-3AD203B41FA5}">
                      <a16:colId xmlns:a16="http://schemas.microsoft.com/office/drawing/2014/main" val="20006"/>
                    </a:ext>
                  </a:extLst>
                </a:gridCol>
                <a:gridCol w="90381">
                  <a:extLst>
                    <a:ext uri="{9D8B030D-6E8A-4147-A177-3AD203B41FA5}">
                      <a16:colId xmlns:a16="http://schemas.microsoft.com/office/drawing/2014/main" val="826330021"/>
                    </a:ext>
                  </a:extLst>
                </a:gridCol>
                <a:gridCol w="855026">
                  <a:extLst>
                    <a:ext uri="{9D8B030D-6E8A-4147-A177-3AD203B41FA5}">
                      <a16:colId xmlns:a16="http://schemas.microsoft.com/office/drawing/2014/main" val="20007"/>
                    </a:ext>
                  </a:extLst>
                </a:gridCol>
              </a:tblGrid>
              <a:tr h="156894">
                <a:tc rowSpan="2">
                  <a:txBody>
                    <a:bodyPr/>
                    <a:lstStyle/>
                    <a:p>
                      <a:pPr algn="ctr" fontAlgn="ctr"/>
                      <a:r>
                        <a:rPr lang="ru-RU" sz="1000" b="1" i="0" u="none" strike="noStrike" dirty="0">
                          <a:solidFill>
                            <a:schemeClr val="accent1">
                              <a:lumMod val="75000"/>
                            </a:schemeClr>
                          </a:solidFill>
                          <a:effectLst/>
                          <a:latin typeface="Times New Roman"/>
                        </a:rPr>
                        <a:t>Показатели</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1" i="0" u="none" strike="noStrike">
                          <a:solidFill>
                            <a:schemeClr val="accent1">
                              <a:lumMod val="75000"/>
                            </a:schemeClr>
                          </a:solidFill>
                          <a:effectLst/>
                          <a:latin typeface="Times New Roman"/>
                        </a:rPr>
                        <a:t>Единица измерения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оценка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ru-RU" sz="1000" b="1" i="0" u="none" strike="noStrike">
                          <a:solidFill>
                            <a:schemeClr val="accent1">
                              <a:lumMod val="75000"/>
                            </a:schemeClr>
                          </a:solidFill>
                          <a:effectLst/>
                          <a:latin typeface="Times New Roman"/>
                        </a:rPr>
                        <a:t>прогноз</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56894">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2023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2024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6894">
                <a:tc>
                  <a:txBody>
                    <a:bodyPr/>
                    <a:lstStyle/>
                    <a:p>
                      <a:pPr algn="ctr" fontAlgn="ctr"/>
                      <a:r>
                        <a:rPr lang="ru-RU" sz="1000" b="1" i="0" u="none" strike="noStrike">
                          <a:solidFill>
                            <a:schemeClr val="accent1">
                              <a:lumMod val="75000"/>
                            </a:schemeClr>
                          </a:solidFill>
                          <a:effectLst/>
                          <a:latin typeface="Times New Roman"/>
                        </a:rPr>
                        <a:t>  Демографические показатели</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156894">
                <a:tc>
                  <a:txBody>
                    <a:bodyPr/>
                    <a:lstStyle/>
                    <a:p>
                      <a:pPr algn="l" fontAlgn="ctr"/>
                      <a:r>
                        <a:rPr lang="ru-RU" sz="1000" b="1" i="0" u="none" strike="noStrike">
                          <a:solidFill>
                            <a:schemeClr val="accent1">
                              <a:lumMod val="75000"/>
                            </a:schemeClr>
                          </a:solidFill>
                          <a:effectLst/>
                          <a:latin typeface="Times New Roman"/>
                        </a:rPr>
                        <a:t>Численность постоянного населения (среднегодовая)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человек</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9272">
                <a:tc>
                  <a:txBody>
                    <a:bodyPr/>
                    <a:lstStyle/>
                    <a:p>
                      <a:pPr algn="just" fontAlgn="ctr"/>
                      <a:r>
                        <a:rPr lang="ru-RU" sz="1000" b="1" i="0" u="none" strike="noStrike" dirty="0">
                          <a:solidFill>
                            <a:schemeClr val="accent1">
                              <a:lumMod val="75000"/>
                            </a:schemeClr>
                          </a:solidFill>
                          <a:effectLst/>
                          <a:latin typeface="Times New Roman"/>
                        </a:rPr>
                        <a:t>Объем отгруженных товаров собственного производства, (работ, услуг) по чистым видам экономической деятельности в Чукотском муниципальном районе</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a:t>
                      </a:r>
                      <a:r>
                        <a:rPr lang="ru-RU" sz="1000" b="1" i="0" u="none" strike="noStrike" dirty="0" err="1">
                          <a:solidFill>
                            <a:schemeClr val="accent1">
                              <a:lumMod val="75000"/>
                            </a:schemeClr>
                          </a:solidFill>
                          <a:effectLst/>
                          <a:latin typeface="Times New Roman"/>
                        </a:rPr>
                        <a:t>руб</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40720,25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46650,34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46347,25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47083,65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47083,65</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47083,65</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smtClean="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109,2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114,6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99,4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101,6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6894">
                <a:tc>
                  <a:txBody>
                    <a:bodyPr/>
                    <a:lstStyle/>
                    <a:p>
                      <a:pPr algn="ctr" fontAlgn="ctr"/>
                      <a:r>
                        <a:rPr lang="ru-RU" sz="1000" b="1" i="0" u="none" strike="noStrike">
                          <a:solidFill>
                            <a:schemeClr val="accent1">
                              <a:lumMod val="75000"/>
                            </a:schemeClr>
                          </a:solidFill>
                          <a:effectLst/>
                          <a:latin typeface="Times New Roman"/>
                        </a:rPr>
                        <a:t>Обрабатывающие производства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4996">
                <a:tc>
                  <a:txBody>
                    <a:bodyPr/>
                    <a:lstStyle/>
                    <a:p>
                      <a:pPr algn="l" fontAlgn="ctr"/>
                      <a:r>
                        <a:rPr lang="ru-RU" sz="1000" b="1" i="0" u="none" strike="noStrike">
                          <a:solidFill>
                            <a:schemeClr val="accent1">
                              <a:lumMod val="75000"/>
                            </a:schemeClr>
                          </a:solidFill>
                          <a:effectLst/>
                          <a:latin typeface="Times New Roman"/>
                        </a:rPr>
                        <a:t>Объем отгруженных товаров собственного производства, выполнение работ и услуг - Обрабатывающие производства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chemeClr val="accent1">
                              <a:lumMod val="75000"/>
                            </a:schemeClr>
                          </a:solidFill>
                          <a:effectLst/>
                          <a:latin typeface="Times New Roman"/>
                        </a:rPr>
                        <a:t>тыс. </a:t>
                      </a:r>
                      <a:r>
                        <a:rPr lang="ru-RU" sz="1000" b="1" i="0" u="none" strike="noStrike" dirty="0" err="1">
                          <a:solidFill>
                            <a:schemeClr val="accent1">
                              <a:lumMod val="75000"/>
                            </a:schemeClr>
                          </a:solidFill>
                          <a:effectLst/>
                          <a:latin typeface="Times New Roman"/>
                        </a:rPr>
                        <a:t>руб</a:t>
                      </a:r>
                      <a:endParaRPr lang="ru-RU" sz="1000" b="1" i="0" u="none" strike="noStrike" dirty="0">
                        <a:solidFill>
                          <a:schemeClr val="accent1">
                            <a:lumMod val="75000"/>
                          </a:schemeClr>
                        </a:solidFill>
                        <a:effectLst/>
                        <a:latin typeface="Times New Roman"/>
                      </a:endParaRPr>
                    </a:p>
                  </a:txBody>
                  <a:tcPr marL="4491" marR="4491" marT="4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1747,0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2056,3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4563,6</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5300,0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9639">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117,7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1221,9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116,1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17314">
                <a:tc>
                  <a:txBody>
                    <a:bodyPr/>
                    <a:lstStyle/>
                    <a:p>
                      <a:pPr algn="l" fontAlgn="ctr"/>
                      <a:r>
                        <a:rPr lang="ru-RU" sz="1000" b="1" i="0" u="none" strike="noStrike">
                          <a:solidFill>
                            <a:schemeClr val="accent1">
                              <a:lumMod val="75000"/>
                            </a:schemeClr>
                          </a:solidFill>
                          <a:effectLst/>
                          <a:latin typeface="Times New Roman"/>
                        </a:rPr>
                        <a:t>В том числе: производство пищевых продуктов</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a:solidFill>
                            <a:schemeClr val="accent1">
                              <a:lumMod val="75000"/>
                            </a:schemeClr>
                          </a:solidFill>
                          <a:effectLst/>
                          <a:latin typeface="Times New Roman"/>
                        </a:rPr>
                        <a:t>тыс. руб</a:t>
                      </a:r>
                    </a:p>
                  </a:txBody>
                  <a:tcPr marL="4491" marR="4491" marT="4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3085,4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1747,0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2401,5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3600,0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68390">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117,7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221,9</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116,1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9296">
                <a:tc>
                  <a:txBody>
                    <a:bodyPr/>
                    <a:lstStyle/>
                    <a:p>
                      <a:pPr algn="ctr" fontAlgn="ctr"/>
                      <a:r>
                        <a:rPr lang="ru-RU" sz="1000" b="1" i="0" u="none" strike="noStrike">
                          <a:solidFill>
                            <a:schemeClr val="accent1">
                              <a:lumMod val="75000"/>
                            </a:schemeClr>
                          </a:solidFill>
                          <a:effectLst/>
                          <a:latin typeface="Times New Roman"/>
                        </a:rPr>
                        <a:t>Производство и распределение электроэнергии, газа и воды</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614988">
                <a:tc>
                  <a:txBody>
                    <a:bodyPr/>
                    <a:lstStyle/>
                    <a:p>
                      <a:pPr algn="just" fontAlgn="ctr"/>
                      <a:r>
                        <a:rPr lang="ru-RU" sz="1000" b="1" i="0" u="none" strike="noStrike">
                          <a:solidFill>
                            <a:schemeClr val="accent1">
                              <a:lumMod val="75000"/>
                            </a:schemeClr>
                          </a:solidFill>
                          <a:effectLst/>
                          <a:latin typeface="Times New Roman"/>
                        </a:rPr>
                        <a:t>Объем отгруженных товаров собственного производства, выполненных работ и услуг собственными силами - РАЗДЕЛ E: Производство и распределение электроэнергии, газа и воды</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руб.</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38973,3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44594,0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41783,7</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41783,7</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18,2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114,4</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93,7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100,0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6894">
                <a:tc>
                  <a:txBody>
                    <a:bodyPr/>
                    <a:lstStyle/>
                    <a:p>
                      <a:pPr algn="ctr" fontAlgn="ctr"/>
                      <a:r>
                        <a:rPr lang="ru-RU" sz="1000" b="1" i="0" u="none" strike="noStrike" dirty="0">
                          <a:solidFill>
                            <a:schemeClr val="accent1">
                              <a:lumMod val="75000"/>
                            </a:schemeClr>
                          </a:solidFill>
                          <a:effectLst/>
                          <a:latin typeface="Times New Roman"/>
                        </a:rPr>
                        <a:t>   Сельское хозяйство</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38161">
                <a:tc>
                  <a:txBody>
                    <a:bodyPr/>
                    <a:lstStyle/>
                    <a:p>
                      <a:pPr algn="just" fontAlgn="ctr"/>
                      <a:r>
                        <a:rPr lang="ru-RU" sz="1000" b="1" i="0" u="none" strike="noStrike">
                          <a:solidFill>
                            <a:schemeClr val="accent1">
                              <a:lumMod val="75000"/>
                            </a:schemeClr>
                          </a:solidFill>
                          <a:effectLst/>
                          <a:latin typeface="Times New Roman"/>
                        </a:rPr>
                        <a:t>Объем продукции сельского хозяйства в хозяйствах всех категорий</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a:t>
                      </a:r>
                      <a:r>
                        <a:rPr lang="ru-RU" sz="1000" b="1" i="0" u="none" strike="noStrike">
                          <a:solidFill>
                            <a:schemeClr val="accent1">
                              <a:lumMod val="75000"/>
                            </a:schemeClr>
                          </a:solidFill>
                          <a:effectLst/>
                          <a:latin typeface="Times New Roman"/>
                        </a:rPr>
                        <a:t>руб</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6894">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19,8</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51,0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56894">
                <a:tc>
                  <a:txBody>
                    <a:bodyPr/>
                    <a:lstStyle/>
                    <a:p>
                      <a:pPr algn="just" fontAlgn="ctr"/>
                      <a:r>
                        <a:rPr lang="ru-RU" sz="1000" b="1" i="0" u="none" strike="noStrike">
                          <a:solidFill>
                            <a:schemeClr val="accent1">
                              <a:lumMod val="75000"/>
                            </a:schemeClr>
                          </a:solidFill>
                          <a:effectLst/>
                          <a:latin typeface="Times New Roman"/>
                        </a:rPr>
                        <a:t>Поголовье оленей (на конец года)</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голов</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7,3</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8,5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309296">
                <a:tc>
                  <a:txBody>
                    <a:bodyPr/>
                    <a:lstStyle/>
                    <a:p>
                      <a:pPr algn="ctr" fontAlgn="ctr"/>
                      <a:r>
                        <a:rPr lang="ru-RU" sz="1000" b="1" i="0" u="none" strike="noStrike">
                          <a:solidFill>
                            <a:schemeClr val="accent1">
                              <a:lumMod val="75000"/>
                            </a:schemeClr>
                          </a:solidFill>
                          <a:effectLst/>
                          <a:latin typeface="Times New Roman"/>
                        </a:rPr>
                        <a:t> Производство важнейших видов продукции в натуральном выражении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a:solidFill>
                            <a:schemeClr val="accent1">
                              <a:lumMod val="75000"/>
                            </a:schemeClr>
                          </a:solidFill>
                          <a:effectLst/>
                          <a:latin typeface="Times New Roman"/>
                        </a:rPr>
                        <a:t> </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56894">
                <a:tc>
                  <a:txBody>
                    <a:bodyPr/>
                    <a:lstStyle/>
                    <a:p>
                      <a:pPr algn="l" fontAlgn="ctr"/>
                      <a:r>
                        <a:rPr lang="ru-RU" sz="1000" b="1" i="0" u="none" strike="noStrike">
                          <a:solidFill>
                            <a:schemeClr val="accent1">
                              <a:lumMod val="75000"/>
                            </a:schemeClr>
                          </a:solidFill>
                          <a:effectLst/>
                          <a:latin typeface="Times New Roman"/>
                        </a:rPr>
                        <a:t>Мясо оленей на убой (в живом весе)</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тонн</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80,5</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36,2</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37,0</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86407">
                <a:tc>
                  <a:txBody>
                    <a:bodyPr/>
                    <a:lstStyle/>
                    <a:p>
                      <a:pPr algn="l" fontAlgn="ctr"/>
                      <a:r>
                        <a:rPr lang="ru-RU" sz="1000" b="1" i="0" u="none" strike="noStrike">
                          <a:solidFill>
                            <a:schemeClr val="accent1">
                              <a:lumMod val="75000"/>
                            </a:schemeClr>
                          </a:solidFill>
                          <a:effectLst/>
                          <a:latin typeface="Times New Roman"/>
                        </a:rPr>
                        <a:t>Кисломолочная продукция</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тонн</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8,4</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8,7</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14,1</a:t>
                      </a:r>
                      <a:endParaRPr lang="ru-RU" sz="1000" b="1" i="0" u="none" strike="noStrike" dirty="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1000" b="1" i="0" u="none" strike="noStrike" dirty="0" smtClean="0">
                          <a:solidFill>
                            <a:schemeClr val="accent1">
                              <a:lumMod val="75000"/>
                            </a:schemeClr>
                          </a:solidFill>
                          <a:effectLst/>
                          <a:latin typeface="Times New Roman"/>
                        </a:rPr>
                        <a:t>15,1</a:t>
                      </a: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ru-RU" sz="1000" b="1" i="0" u="none" strike="noStrike" dirty="0" smtClean="0">
                        <a:solidFill>
                          <a:schemeClr val="accent1">
                            <a:lumMod val="75000"/>
                          </a:schemeClr>
                        </a:solidFill>
                        <a:effectLst/>
                        <a:latin typeface="Times New Roman"/>
                      </a:endParaRPr>
                    </a:p>
                  </a:txBody>
                  <a:tcPr marL="4491" marR="4491" marT="4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0" fill="hold"/>
                                        <p:tgtEl>
                                          <p:spTgt spid="16386"/>
                                        </p:tgtEl>
                                        <p:attrNameLst>
                                          <p:attrName>ppt_x</p:attrName>
                                        </p:attrNameLst>
                                      </p:cBhvr>
                                      <p:tavLst>
                                        <p:tav tm="0">
                                          <p:val>
                                            <p:strVal val="#ppt_x"/>
                                          </p:val>
                                        </p:tav>
                                        <p:tav tm="100000">
                                          <p:val>
                                            <p:strVal val="#ppt_x"/>
                                          </p:val>
                                        </p:tav>
                                      </p:tavLst>
                                    </p:anim>
                                    <p:anim calcmode="lin" valueType="num">
                                      <p:cBhvr additive="base">
                                        <p:cTn id="8" dur="5000" fill="hold"/>
                                        <p:tgtEl>
                                          <p:spTgt spid="1638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6AB94"/>
            </a:gs>
            <a:gs pos="100000">
              <a:srgbClr val="8488C4"/>
            </a:gs>
          </a:gsLst>
          <a:lin ang="2700000" scaled="1"/>
        </a:gra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7099300" y="6245225"/>
            <a:ext cx="2311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Times New Roman" panose="02020603050405020304" pitchFamily="18" charset="0"/>
                <a:ea typeface="SimSun" panose="02010600030101010101" pitchFamily="2" charset="-122"/>
              </a:defRPr>
            </a:lvl9pPr>
          </a:lstStyle>
          <a:p>
            <a:pPr algn="r" eaLnBrk="1" hangingPunct="1">
              <a:buSzPct val="100000"/>
            </a:pPr>
            <a:fld id="{1D498790-10AA-44A3-BAC7-1A374DCCA9DC}" type="slidenum">
              <a:rPr lang="ru-RU" altLang="ru-RU" sz="1400">
                <a:solidFill>
                  <a:srgbClr val="000000"/>
                </a:solidFill>
              </a:rPr>
              <a:pPr algn="r" eaLnBrk="1" hangingPunct="1">
                <a:buSzPct val="100000"/>
              </a:pPr>
              <a:t>9</a:t>
            </a:fld>
            <a:endParaRPr lang="ru-RU" altLang="ru-RU" sz="1400">
              <a:solidFill>
                <a:srgbClr val="0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417718564"/>
              </p:ext>
            </p:extLst>
          </p:nvPr>
        </p:nvGraphicFramePr>
        <p:xfrm>
          <a:off x="561975" y="476250"/>
          <a:ext cx="8848724" cy="5816604"/>
        </p:xfrm>
        <a:graphic>
          <a:graphicData uri="http://schemas.openxmlformats.org/drawingml/2006/table">
            <a:tbl>
              <a:tblPr/>
              <a:tblGrid>
                <a:gridCol w="3156799">
                  <a:extLst>
                    <a:ext uri="{9D8B030D-6E8A-4147-A177-3AD203B41FA5}">
                      <a16:colId xmlns:a16="http://schemas.microsoft.com/office/drawing/2014/main" val="20000"/>
                    </a:ext>
                  </a:extLst>
                </a:gridCol>
                <a:gridCol w="960765">
                  <a:extLst>
                    <a:ext uri="{9D8B030D-6E8A-4147-A177-3AD203B41FA5}">
                      <a16:colId xmlns:a16="http://schemas.microsoft.com/office/drawing/2014/main" val="20001"/>
                    </a:ext>
                  </a:extLst>
                </a:gridCol>
                <a:gridCol w="710481">
                  <a:extLst>
                    <a:ext uri="{9D8B030D-6E8A-4147-A177-3AD203B41FA5}">
                      <a16:colId xmlns:a16="http://schemas.microsoft.com/office/drawing/2014/main" val="20002"/>
                    </a:ext>
                  </a:extLst>
                </a:gridCol>
                <a:gridCol w="734702">
                  <a:extLst>
                    <a:ext uri="{9D8B030D-6E8A-4147-A177-3AD203B41FA5}">
                      <a16:colId xmlns:a16="http://schemas.microsoft.com/office/drawing/2014/main" val="20003"/>
                    </a:ext>
                  </a:extLst>
                </a:gridCol>
                <a:gridCol w="742776">
                  <a:extLst>
                    <a:ext uri="{9D8B030D-6E8A-4147-A177-3AD203B41FA5}">
                      <a16:colId xmlns:a16="http://schemas.microsoft.com/office/drawing/2014/main" val="20004"/>
                    </a:ext>
                  </a:extLst>
                </a:gridCol>
                <a:gridCol w="831586">
                  <a:extLst>
                    <a:ext uri="{9D8B030D-6E8A-4147-A177-3AD203B41FA5}">
                      <a16:colId xmlns:a16="http://schemas.microsoft.com/office/drawing/2014/main" val="20005"/>
                    </a:ext>
                  </a:extLst>
                </a:gridCol>
                <a:gridCol w="871955">
                  <a:extLst>
                    <a:ext uri="{9D8B030D-6E8A-4147-A177-3AD203B41FA5}">
                      <a16:colId xmlns:a16="http://schemas.microsoft.com/office/drawing/2014/main" val="20006"/>
                    </a:ext>
                  </a:extLst>
                </a:gridCol>
                <a:gridCol w="839660">
                  <a:extLst>
                    <a:ext uri="{9D8B030D-6E8A-4147-A177-3AD203B41FA5}">
                      <a16:colId xmlns:a16="http://schemas.microsoft.com/office/drawing/2014/main" val="20007"/>
                    </a:ext>
                  </a:extLst>
                </a:gridCol>
              </a:tblGrid>
              <a:tr h="186080">
                <a:tc rowSpan="2">
                  <a:txBody>
                    <a:bodyPr/>
                    <a:lstStyle/>
                    <a:p>
                      <a:pPr algn="ctr" fontAlgn="ctr"/>
                      <a:r>
                        <a:rPr lang="ru-RU" sz="1000" b="1" i="0" u="none" strike="noStrike" dirty="0">
                          <a:solidFill>
                            <a:schemeClr val="accent1">
                              <a:lumMod val="75000"/>
                            </a:schemeClr>
                          </a:solidFill>
                          <a:effectLst/>
                          <a:latin typeface="Times New Roman"/>
                        </a:rPr>
                        <a:t>Показатели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ru-RU" sz="1000" b="1" i="0" u="none" strike="noStrike">
                          <a:solidFill>
                            <a:schemeClr val="accent1">
                              <a:lumMod val="75000"/>
                            </a:schemeClr>
                          </a:solidFill>
                          <a:effectLst/>
                          <a:latin typeface="Times New Roman"/>
                        </a:rPr>
                        <a:t>Единица измерения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отчёт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оценка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000" b="1" i="0" u="none" strike="noStrike">
                          <a:solidFill>
                            <a:schemeClr val="accent1">
                              <a:lumMod val="75000"/>
                            </a:schemeClr>
                          </a:solidFill>
                          <a:effectLst/>
                          <a:latin typeface="Times New Roman"/>
                        </a:rPr>
                        <a:t>прогноз</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186080">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smtClean="0">
                          <a:solidFill>
                            <a:schemeClr val="accent1">
                              <a:lumMod val="75000"/>
                            </a:schemeClr>
                          </a:solidFill>
                          <a:effectLst/>
                          <a:latin typeface="Times New Roman"/>
                        </a:rPr>
                        <a:t>2019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2024</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6080">
                <a:tc>
                  <a:txBody>
                    <a:bodyPr/>
                    <a:lstStyle/>
                    <a:p>
                      <a:pPr algn="ctr" fontAlgn="ctr"/>
                      <a:r>
                        <a:rPr lang="ru-RU" sz="1000" b="1" i="0" u="none" strike="noStrike">
                          <a:solidFill>
                            <a:schemeClr val="accent1">
                              <a:lumMod val="75000"/>
                            </a:schemeClr>
                          </a:solidFill>
                          <a:effectLst/>
                          <a:latin typeface="Times New Roman"/>
                        </a:rPr>
                        <a:t>   Рынок товаров и услуг</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202">
                <a:tc>
                  <a:txBody>
                    <a:bodyPr/>
                    <a:lstStyle/>
                    <a:p>
                      <a:pPr algn="l" fontAlgn="ctr"/>
                      <a:r>
                        <a:rPr lang="ru-RU" sz="1000" b="1" i="0" u="none" strike="noStrike">
                          <a:solidFill>
                            <a:schemeClr val="accent1">
                              <a:lumMod val="75000"/>
                            </a:schemeClr>
                          </a:solidFill>
                          <a:effectLst/>
                          <a:latin typeface="Times New Roman"/>
                        </a:rPr>
                        <a:t>Объем платных услуг населению - всего</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58031,8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60728,2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55319,1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6080">
                <a:tc>
                  <a:txBody>
                    <a:bodyPr/>
                    <a:lstStyle/>
                    <a:p>
                      <a:pPr algn="l" fontAlgn="ctr"/>
                      <a:r>
                        <a:rPr lang="ru-RU" sz="1000" b="1" i="0" u="none" strike="noStrike">
                          <a:solidFill>
                            <a:schemeClr val="accent1">
                              <a:lumMod val="75000"/>
                            </a:schemeClr>
                          </a:solidFill>
                          <a:effectLst/>
                          <a:latin typeface="Times New Roman"/>
                        </a:rPr>
                        <a:t>Бытовые услуги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349,1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425,2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6080">
                <a:tc>
                  <a:txBody>
                    <a:bodyPr/>
                    <a:lstStyle/>
                    <a:p>
                      <a:pPr algn="l" fontAlgn="ctr"/>
                      <a:r>
                        <a:rPr lang="ru-RU" sz="1000" b="1" i="0" u="none" strike="noStrike" dirty="0" smtClean="0">
                          <a:solidFill>
                            <a:schemeClr val="accent1">
                              <a:lumMod val="75000"/>
                            </a:schemeClr>
                          </a:solidFill>
                          <a:effectLst/>
                          <a:latin typeface="Times New Roman"/>
                        </a:rPr>
                        <a:t>Медицинские услуги</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16582,2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16600,0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12705,0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6080">
                <a:tc>
                  <a:txBody>
                    <a:bodyPr/>
                    <a:lstStyle/>
                    <a:p>
                      <a:pPr algn="l" fontAlgn="ctr"/>
                      <a:r>
                        <a:rPr lang="ru-RU" sz="1000" b="1" i="0" u="none" strike="noStrike" dirty="0" smtClean="0">
                          <a:solidFill>
                            <a:schemeClr val="accent1">
                              <a:lumMod val="75000"/>
                            </a:schemeClr>
                          </a:solidFill>
                          <a:effectLst/>
                          <a:latin typeface="Times New Roman"/>
                        </a:rPr>
                        <a:t>Коммунальные, жилищные </a:t>
                      </a:r>
                      <a:r>
                        <a:rPr lang="ru-RU" sz="1000" b="1" i="0" u="none" strike="noStrike" dirty="0">
                          <a:solidFill>
                            <a:schemeClr val="accent1">
                              <a:lumMod val="75000"/>
                            </a:schemeClr>
                          </a:solidFill>
                          <a:effectLst/>
                          <a:latin typeface="Times New Roman"/>
                        </a:rPr>
                        <a:t>услуги</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тыс. 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40675,9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43501,8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ru-RU" sz="1000" b="1" i="0" u="none" strike="noStrike" kern="1200" cap="none" spc="0" normalizeH="0" baseline="0" noProof="0" dirty="0" smtClean="0">
                          <a:ln>
                            <a:noFill/>
                          </a:ln>
                          <a:solidFill>
                            <a:srgbClr val="4E67C8">
                              <a:lumMod val="75000"/>
                            </a:srgbClr>
                          </a:solidFill>
                          <a:effectLst/>
                          <a:uLnTx/>
                          <a:uFillTx/>
                          <a:latin typeface="Times New Roman"/>
                          <a:ea typeface="+mn-ea"/>
                          <a:cs typeface="+mn-cs"/>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42088,9</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6080">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424,6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201,2</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312,7</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6080">
                <a:tc>
                  <a:txBody>
                    <a:bodyPr/>
                    <a:lstStyle/>
                    <a:p>
                      <a:pPr algn="ctr" fontAlgn="ctr"/>
                      <a:r>
                        <a:rPr lang="ru-RU" sz="1000" b="1" i="0" u="none" strike="noStrike">
                          <a:solidFill>
                            <a:schemeClr val="accent1">
                              <a:lumMod val="75000"/>
                            </a:schemeClr>
                          </a:solidFill>
                          <a:effectLst/>
                          <a:latin typeface="Times New Roman"/>
                        </a:rPr>
                        <a:t>  Денежные доходы и расходы населения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8240">
                <a:tc>
                  <a:txBody>
                    <a:bodyPr/>
                    <a:lstStyle/>
                    <a:p>
                      <a:pPr algn="just" fontAlgn="ctr"/>
                      <a:r>
                        <a:rPr lang="ru-RU" sz="1000" b="1" i="0" u="none" strike="noStrike" dirty="0">
                          <a:solidFill>
                            <a:schemeClr val="accent1">
                              <a:lumMod val="75000"/>
                            </a:schemeClr>
                          </a:solidFill>
                          <a:effectLst/>
                          <a:latin typeface="Times New Roman"/>
                        </a:rPr>
                        <a:t>Средний размер назначенных месячных пенсий пенсионеров, состоящих на учете в отделениях Пенсионного фонда РФ</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21321,0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21118,0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22191,0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23300,0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24500,0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25700,0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240">
                <a:tc>
                  <a:txBody>
                    <a:bodyPr/>
                    <a:lstStyle/>
                    <a:p>
                      <a:pPr algn="just" fontAlgn="ctr"/>
                      <a:r>
                        <a:rPr lang="ru-RU" sz="1000" b="1" i="0" u="none" strike="noStrike">
                          <a:solidFill>
                            <a:schemeClr val="accent1">
                              <a:lumMod val="75000"/>
                            </a:schemeClr>
                          </a:solidFill>
                          <a:effectLst/>
                          <a:latin typeface="Times New Roman"/>
                        </a:rPr>
                        <a:t>Реальный размер назначенных пенсий</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к предыдущему году</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99,05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105,08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105,15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104,90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2161">
                <a:tc>
                  <a:txBody>
                    <a:bodyPr/>
                    <a:lstStyle/>
                    <a:p>
                      <a:pPr algn="just" fontAlgn="ctr"/>
                      <a:r>
                        <a:rPr lang="ru-RU" sz="1000" b="1" i="0" u="none" strike="noStrike">
                          <a:solidFill>
                            <a:schemeClr val="accent1">
                              <a:lumMod val="75000"/>
                            </a:schemeClr>
                          </a:solidFill>
                          <a:effectLst/>
                          <a:latin typeface="Times New Roman"/>
                        </a:rPr>
                        <a:t>Величина прожиточного минимума в среднем на душу населения в месяц</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22098,0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23999,0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24164,0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27246,0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6080">
                <a:tc>
                  <a:txBody>
                    <a:bodyPr/>
                    <a:lstStyle/>
                    <a:p>
                      <a:pPr algn="ctr" fontAlgn="ctr"/>
                      <a:r>
                        <a:rPr lang="ru-RU" sz="1000" b="1" i="0" u="none" strike="noStrike">
                          <a:solidFill>
                            <a:schemeClr val="accent1">
                              <a:lumMod val="75000"/>
                            </a:schemeClr>
                          </a:solidFill>
                          <a:effectLst/>
                          <a:latin typeface="Times New Roman"/>
                        </a:rPr>
                        <a:t>   Труд и занятость</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6080">
                <a:tc>
                  <a:txBody>
                    <a:bodyPr/>
                    <a:lstStyle/>
                    <a:p>
                      <a:pPr algn="just" fontAlgn="ctr"/>
                      <a:r>
                        <a:rPr lang="ru-RU" sz="1000" b="1" i="0" u="none" strike="noStrike">
                          <a:solidFill>
                            <a:schemeClr val="accent1">
                              <a:lumMod val="75000"/>
                            </a:schemeClr>
                          </a:solidFill>
                          <a:effectLst/>
                          <a:latin typeface="Times New Roman"/>
                        </a:rPr>
                        <a:t>Численность занятых в экономике (среднегодовая)</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человек</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687,0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585,0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617,0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600,0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558240">
                <a:tc>
                  <a:txBody>
                    <a:bodyPr/>
                    <a:lstStyle/>
                    <a:p>
                      <a:pPr algn="just" fontAlgn="ctr"/>
                      <a:r>
                        <a:rPr lang="ru-RU" sz="1000" b="1" i="0" u="none" strike="noStrike">
                          <a:solidFill>
                            <a:schemeClr val="accent1">
                              <a:lumMod val="75000"/>
                            </a:schemeClr>
                          </a:solidFill>
                          <a:effectLst/>
                          <a:latin typeface="Times New Roman"/>
                        </a:rPr>
                        <a:t>Численность безработных, зарегистрированных в  государственных учреждениях службы занятости населения (на конец года)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человек</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18,0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25,0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14,0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6080">
                <a:tc>
                  <a:txBody>
                    <a:bodyPr/>
                    <a:lstStyle/>
                    <a:p>
                      <a:pPr algn="just" fontAlgn="ctr"/>
                      <a:r>
                        <a:rPr lang="ru-RU" sz="1000" b="1" i="0" u="none" strike="noStrike" dirty="0">
                          <a:solidFill>
                            <a:schemeClr val="accent1">
                              <a:lumMod val="75000"/>
                            </a:schemeClr>
                          </a:solidFill>
                          <a:effectLst/>
                          <a:latin typeface="Times New Roman"/>
                        </a:rPr>
                        <a:t>Уровень зарегистрированной безработицы</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4,3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2,3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6080">
                <a:tc>
                  <a:txBody>
                    <a:bodyPr/>
                    <a:lstStyle/>
                    <a:p>
                      <a:pPr algn="just" fontAlgn="ctr"/>
                      <a:r>
                        <a:rPr lang="ru-RU" sz="1000" b="1" i="0" u="none" strike="noStrike">
                          <a:solidFill>
                            <a:schemeClr val="accent1">
                              <a:lumMod val="75000"/>
                            </a:schemeClr>
                          </a:solidFill>
                          <a:effectLst/>
                          <a:latin typeface="Times New Roman"/>
                        </a:rPr>
                        <a:t>Среднемесячная заработная плата работников</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рублей</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6080">
                <a:tc>
                  <a:txBody>
                    <a:bodyPr/>
                    <a:lstStyle/>
                    <a:p>
                      <a:pPr algn="ctr" fontAlgn="ctr"/>
                      <a:r>
                        <a:rPr lang="ru-RU" sz="1000" b="1" i="0" u="none" strike="noStrike">
                          <a:solidFill>
                            <a:schemeClr val="accent1">
                              <a:lumMod val="75000"/>
                            </a:schemeClr>
                          </a:solidFill>
                          <a:effectLst/>
                          <a:latin typeface="Times New Roman"/>
                        </a:rPr>
                        <a:t>  Развитие социальной сферы</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 </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372161">
                <a:tc>
                  <a:txBody>
                    <a:bodyPr/>
                    <a:lstStyle/>
                    <a:p>
                      <a:pPr algn="just" fontAlgn="ctr"/>
                      <a:r>
                        <a:rPr lang="ru-RU" sz="1000" b="1" i="0" u="none" strike="noStrike">
                          <a:solidFill>
                            <a:schemeClr val="accent1">
                              <a:lumMod val="75000"/>
                            </a:schemeClr>
                          </a:solidFill>
                          <a:effectLst/>
                          <a:latin typeface="Times New Roman"/>
                        </a:rPr>
                        <a:t>Численность детей в дошкольных образовательных учреждениях</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0,106</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0,109</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0,098</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744320">
                <a:tc>
                  <a:txBody>
                    <a:bodyPr/>
                    <a:lstStyle/>
                    <a:p>
                      <a:pPr algn="just" fontAlgn="ctr"/>
                      <a:r>
                        <a:rPr lang="ru-RU" sz="1000" b="1" i="0" u="none" strike="noStrike" dirty="0">
                          <a:solidFill>
                            <a:schemeClr val="accent1">
                              <a:lumMod val="75000"/>
                            </a:schemeClr>
                          </a:solidFill>
                          <a:effectLst/>
                          <a:latin typeface="Times New Roman"/>
                        </a:rPr>
                        <a:t>Численность обучающихся в общеобразовательных учреждениях (без вечерних (сменных) общеобразовательных учреждениях (на начало учебного года)</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chemeClr val="accent1">
                              <a:lumMod val="75000"/>
                            </a:schemeClr>
                          </a:solidFill>
                          <a:effectLst/>
                          <a:latin typeface="Times New Roman"/>
                        </a:rPr>
                        <a:t>тыс. чел.</a:t>
                      </a: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0,253</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0,245</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smtClean="0">
                          <a:solidFill>
                            <a:schemeClr val="accent1">
                              <a:lumMod val="75000"/>
                            </a:schemeClr>
                          </a:solidFill>
                          <a:effectLst/>
                          <a:latin typeface="Times New Roman"/>
                        </a:rPr>
                        <a:t>0,261</a:t>
                      </a:r>
                      <a:endParaRPr lang="ru-RU" sz="1000" b="1" i="0" u="none" strike="noStrike" dirty="0">
                        <a:solidFill>
                          <a:schemeClr val="accent1">
                            <a:lumMod val="75000"/>
                          </a:schemeClr>
                        </a:solidFill>
                        <a:effectLst/>
                        <a:latin typeface="Times New Roman"/>
                      </a:endParaRPr>
                    </a:p>
                  </a:txBody>
                  <a:tcPr marL="5338" marR="5338" marT="5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Times New Roman"/>
        <a:ea typeface="SimSun"/>
        <a:cs typeface="SimSun"/>
      </a:majorFont>
      <a:minorFont>
        <a:latin typeface="Times New Roman"/>
        <a:ea typeface="SimSun"/>
        <a:cs typeface="SimSu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9332</TotalTime>
  <Words>2100</Words>
  <Application>Microsoft Office PowerPoint</Application>
  <PresentationFormat>Произвольный</PresentationFormat>
  <Paragraphs>551</Paragraphs>
  <Slides>26</Slides>
  <Notes>25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26</vt:i4>
      </vt:variant>
    </vt:vector>
  </HeadingPairs>
  <TitlesOfParts>
    <vt:vector size="36" baseType="lpstr">
      <vt:lpstr>SimSun</vt:lpstr>
      <vt:lpstr>Bookman Old Style</vt:lpstr>
      <vt:lpstr>Georgia</vt:lpstr>
      <vt:lpstr>Lucida Sans Unicode</vt:lpstr>
      <vt:lpstr>Times New Roman</vt:lpstr>
      <vt:lpstr>Trebuchet MS</vt:lpstr>
      <vt:lpstr>Wingdings</vt:lpstr>
      <vt:lpstr>1_Тема Office</vt:lpstr>
      <vt:lpstr>2_Тема Office</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 на 2014 год</dc:title>
  <dc:creator>user</dc:creator>
  <cp:lastModifiedBy>Незнаю как</cp:lastModifiedBy>
  <cp:revision>709</cp:revision>
  <cp:lastPrinted>2022-02-28T03:31:50Z</cp:lastPrinted>
  <dcterms:created xsi:type="dcterms:W3CDTF">2013-10-23T10:56:41Z</dcterms:created>
  <dcterms:modified xsi:type="dcterms:W3CDTF">2022-03-01T02:38:50Z</dcterms:modified>
</cp:coreProperties>
</file>